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4" r:id="rId3"/>
    <p:sldId id="280" r:id="rId4"/>
    <p:sldId id="276" r:id="rId5"/>
    <p:sldId id="286" r:id="rId6"/>
    <p:sldId id="282" r:id="rId7"/>
    <p:sldId id="279" r:id="rId8"/>
    <p:sldId id="278" r:id="rId9"/>
    <p:sldId id="283" r:id="rId10"/>
    <p:sldId id="285" r:id="rId11"/>
    <p:sldId id="284" r:id="rId12"/>
    <p:sldId id="272" r:id="rId13"/>
    <p:sldId id="277" r:id="rId14"/>
    <p:sldId id="269" r:id="rId15"/>
    <p:sldId id="271" r:id="rId16"/>
    <p:sldId id="270" r:id="rId17"/>
    <p:sldId id="267" r:id="rId18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9567" autoAdjust="0"/>
  </p:normalViewPr>
  <p:slideViewPr>
    <p:cSldViewPr>
      <p:cViewPr varScale="1">
        <p:scale>
          <a:sx n="30" d="100"/>
          <a:sy n="30" d="100"/>
        </p:scale>
        <p:origin x="103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958429-25E4-49A4-A4FC-4243C2CE1663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7EAD622-55F2-4FDF-ACB8-5EEDF00DD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27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AD622-55F2-4FDF-ACB8-5EEDF00DDF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747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AD622-55F2-4FDF-ACB8-5EEDF00DDF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886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AD622-55F2-4FDF-ACB8-5EEDF00DDF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145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KEYS:</a:t>
            </a:r>
            <a:r>
              <a:rPr lang="en-US" baseline="0" dirty="0" smtClean="0"/>
              <a:t>  Different from </a:t>
            </a:r>
            <a:r>
              <a:rPr lang="en-US" baseline="0" dirty="0" err="1" smtClean="0"/>
              <a:t>Wehrum’s</a:t>
            </a:r>
            <a:r>
              <a:rPr lang="en-US" baseline="0" dirty="0" smtClean="0"/>
              <a:t> first attempts under Bush II:</a:t>
            </a:r>
          </a:p>
          <a:p>
            <a:endParaRPr lang="en-US" baseline="0" dirty="0" smtClean="0">
              <a:solidFill>
                <a:srgbClr val="FF0000"/>
              </a:solidFill>
            </a:endParaRPr>
          </a:p>
          <a:p>
            <a:r>
              <a:rPr lang="en-US" sz="1800" dirty="0">
                <a:solidFill>
                  <a:srgbClr val="FF0000"/>
                </a:solidFill>
              </a:rPr>
              <a:t>* Piecemeal </a:t>
            </a:r>
          </a:p>
          <a:p>
            <a:pPr marL="291179" indent="-291179">
              <a:buFont typeface="Arial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</a:rPr>
              <a:t>Guidance where possible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AD622-55F2-4FDF-ACB8-5EEDF00DDF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876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AD622-55F2-4FDF-ACB8-5EEDF00DDF2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296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Memorandum,</a:t>
            </a:r>
            <a:r>
              <a:rPr lang="en-US" baseline="0" dirty="0" smtClean="0"/>
              <a:t> E. Scott Pruitt, “Project Emissions Accounting Under the New Source Review Preconstruction Permitting Program” (Mar. 13, 2018).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Old approach for determining if a modification would be a “major modification” subject to </a:t>
            </a:r>
            <a:r>
              <a:rPr lang="en-US" baseline="0" dirty="0" err="1" smtClean="0"/>
              <a:t>NSR</a:t>
            </a:r>
            <a:r>
              <a:rPr lang="en-US" baseline="0" dirty="0" smtClean="0"/>
              <a:t> permitting:</a:t>
            </a:r>
          </a:p>
          <a:p>
            <a:pPr marL="174698" indent="-174698">
              <a:buFont typeface="Arial" pitchFamily="34" charset="0"/>
              <a:buChar char="•"/>
            </a:pPr>
            <a:r>
              <a:rPr lang="en-US" b="1" u="sng" baseline="0" dirty="0" smtClean="0"/>
              <a:t>Step 1</a:t>
            </a:r>
            <a:r>
              <a:rPr lang="en-US" baseline="0" dirty="0" smtClean="0"/>
              <a:t>: Determine if a “significant emissions increase” from the project (</a:t>
            </a:r>
            <a:r>
              <a:rPr lang="en-US" u="sng" baseline="0" dirty="0" smtClean="0"/>
              <a:t>i.e.</a:t>
            </a:r>
            <a:r>
              <a:rPr lang="en-US" u="none" baseline="0" dirty="0" smtClean="0"/>
              <a:t>, determine the difference between baseline actual emissions to projected actuals, considering increases only, and compare to the emissions level specified in the </a:t>
            </a:r>
            <a:r>
              <a:rPr lang="en-US" u="none" baseline="0" dirty="0" err="1" smtClean="0"/>
              <a:t>NSR</a:t>
            </a:r>
            <a:r>
              <a:rPr lang="en-US" u="none" baseline="0" dirty="0" smtClean="0"/>
              <a:t> regulations)</a:t>
            </a:r>
          </a:p>
          <a:p>
            <a:pPr marL="174698" indent="-174698">
              <a:buFont typeface="Arial" pitchFamily="34" charset="0"/>
              <a:buChar char="•"/>
            </a:pPr>
            <a:r>
              <a:rPr lang="en-US" b="1" u="sng" baseline="0" dirty="0" smtClean="0"/>
              <a:t>Step 2</a:t>
            </a:r>
            <a:r>
              <a:rPr lang="en-US" u="none" baseline="0" dirty="0" smtClean="0"/>
              <a:t>:  Determine if a “significant net emissions increase” from the project (</a:t>
            </a:r>
            <a:r>
              <a:rPr lang="en-US" u="sng" baseline="0" dirty="0" smtClean="0"/>
              <a:t>i.e.</a:t>
            </a:r>
            <a:r>
              <a:rPr lang="en-US" u="none" baseline="0" dirty="0" smtClean="0"/>
              <a:t>, adjust the Step 1 result by all contemporaneous (within past 5 years) emissions increases and federally-enforceable decreases (including from the project, </a:t>
            </a:r>
            <a:r>
              <a:rPr lang="en-US" u="sng" baseline="0" dirty="0" smtClean="0"/>
              <a:t>e.g</a:t>
            </a:r>
            <a:r>
              <a:rPr lang="en-US" u="none" baseline="0" dirty="0" smtClean="0"/>
              <a:t>., a New Source Performance Standard (</a:t>
            </a:r>
            <a:r>
              <a:rPr lang="en-US" u="none" baseline="0" dirty="0" err="1" smtClean="0"/>
              <a:t>NSPS</a:t>
            </a:r>
            <a:r>
              <a:rPr lang="en-US" u="none" baseline="0" dirty="0" smtClean="0"/>
              <a:t>) that would be triggered by the change), and compare to the significant net emissions increase levels specified in the </a:t>
            </a:r>
            <a:r>
              <a:rPr lang="en-US" u="none" baseline="0" dirty="0" err="1" smtClean="0"/>
              <a:t>NSR</a:t>
            </a:r>
            <a:r>
              <a:rPr lang="en-US" u="none" baseline="0" dirty="0" smtClean="0"/>
              <a:t> regulations)</a:t>
            </a:r>
            <a:endParaRPr lang="en-US" baseline="0" dirty="0" smtClean="0">
              <a:solidFill>
                <a:srgbClr val="FF0000"/>
              </a:solidFill>
            </a:endParaRPr>
          </a:p>
          <a:p>
            <a:endParaRPr lang="en-US" baseline="0" dirty="0" smtClean="0"/>
          </a:p>
          <a:p>
            <a:r>
              <a:rPr lang="en-US" u="sng" baseline="0" dirty="0" smtClean="0"/>
              <a:t>See</a:t>
            </a:r>
            <a:r>
              <a:rPr lang="en-US" u="none" baseline="0" dirty="0" smtClean="0"/>
              <a:t> </a:t>
            </a:r>
            <a:r>
              <a:rPr lang="en-US" baseline="0" dirty="0" smtClean="0"/>
              <a:t>40 </a:t>
            </a:r>
            <a:r>
              <a:rPr lang="en-US" baseline="0" dirty="0" err="1" smtClean="0"/>
              <a:t>CFR</a:t>
            </a:r>
            <a:r>
              <a:rPr lang="en-US" baseline="0" dirty="0" smtClean="0"/>
              <a:t> 52.21(a) (for </a:t>
            </a:r>
            <a:r>
              <a:rPr lang="en-US" baseline="0" dirty="0" err="1" smtClean="0"/>
              <a:t>PSD</a:t>
            </a:r>
            <a:r>
              <a:rPr lang="en-US" baseline="0" dirty="0" smtClean="0"/>
              <a:t>); analogous definitions and requirements in the Nonattainment </a:t>
            </a:r>
            <a:r>
              <a:rPr lang="en-US" baseline="0" dirty="0" err="1" smtClean="0"/>
              <a:t>NSR</a:t>
            </a:r>
            <a:r>
              <a:rPr lang="en-US" baseline="0" dirty="0" smtClean="0"/>
              <a:t> (</a:t>
            </a:r>
            <a:r>
              <a:rPr lang="en-US" baseline="0" dirty="0" err="1" smtClean="0"/>
              <a:t>NNSR</a:t>
            </a:r>
            <a:r>
              <a:rPr lang="en-US" baseline="0" dirty="0" smtClean="0"/>
              <a:t>) program at 40 </a:t>
            </a:r>
            <a:r>
              <a:rPr lang="en-US" baseline="0" dirty="0" err="1" smtClean="0"/>
              <a:t>CFR</a:t>
            </a:r>
            <a:r>
              <a:rPr lang="en-US" baseline="0" dirty="0" smtClean="0"/>
              <a:t> 51.165(a)(2), 51.166(a)(7), and Appendix S of Part 51.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85A45-C5DD-4AA3-859E-336F83F380B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56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65887" lvl="1" defTabSz="931774"/>
            <a:r>
              <a:rPr lang="en-US" u="sng" dirty="0" err="1" smtClean="0"/>
              <a:t>EDF</a:t>
            </a:r>
            <a:r>
              <a:rPr lang="en-US" u="sng" dirty="0" smtClean="0"/>
              <a:t> v. EPA</a:t>
            </a:r>
            <a:r>
              <a:rPr lang="en-US" dirty="0" smtClean="0"/>
              <a:t> (D.C. Cir. </a:t>
            </a:r>
            <a:r>
              <a:rPr lang="en-US" dirty="0" err="1" smtClean="0"/>
              <a:t>Dkt</a:t>
            </a:r>
            <a:r>
              <a:rPr lang="en-US" dirty="0" smtClean="0"/>
              <a:t>. No. 18-1149, filed 5/29/18):</a:t>
            </a:r>
          </a:p>
          <a:p>
            <a:pPr marL="465887" lvl="1" defTabSz="931774"/>
            <a:r>
              <a:rPr lang="en-US" dirty="0" smtClean="0"/>
              <a:t>	*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APA</a:t>
            </a:r>
            <a:r>
              <a:rPr lang="en-US" baseline="0" dirty="0" smtClean="0"/>
              <a:t>:  Rulemaking required</a:t>
            </a:r>
          </a:p>
          <a:p>
            <a:pPr marL="1569110" lvl="3" indent="-171450" defTabSz="931774">
              <a:buFontTx/>
              <a:buChar char="-"/>
            </a:pPr>
            <a:r>
              <a:rPr lang="en-US" u="sng" baseline="0" dirty="0" smtClean="0"/>
              <a:t>Cf.</a:t>
            </a:r>
            <a:r>
              <a:rPr lang="en-US" baseline="0" dirty="0" smtClean="0"/>
              <a:t> EPA under Bush II (2006, under </a:t>
            </a:r>
            <a:r>
              <a:rPr lang="en-US" baseline="0" dirty="0" err="1" smtClean="0"/>
              <a:t>Wehrum</a:t>
            </a:r>
            <a:r>
              <a:rPr lang="en-US" baseline="0" dirty="0" smtClean="0"/>
              <a:t>) had proposed a rule to allow for this, under the view that the existing regulatory language was </a:t>
            </a:r>
            <a:r>
              <a:rPr lang="en-US" b="1" u="sng" baseline="0" dirty="0" smtClean="0"/>
              <a:t>uncertain</a:t>
            </a:r>
            <a:r>
              <a:rPr lang="en-US" baseline="0" dirty="0" smtClean="0"/>
              <a:t>.  However, the rule was </a:t>
            </a:r>
            <a:r>
              <a:rPr lang="en-US" b="1" u="sng" baseline="0" dirty="0" smtClean="0"/>
              <a:t>not finalized</a:t>
            </a:r>
            <a:r>
              <a:rPr lang="en-US" baseline="0" dirty="0" smtClean="0"/>
              <a:t>.  </a:t>
            </a:r>
            <a:r>
              <a:rPr lang="en-US" b="0" i="0" baseline="0" dirty="0" smtClean="0">
                <a:solidFill>
                  <a:srgbClr val="FF0000"/>
                </a:solidFill>
              </a:rPr>
              <a:t>EPA is now essentially disclaiming that prior view as </a:t>
            </a:r>
            <a:r>
              <a:rPr lang="en-US" b="1" i="0" u="sng" baseline="0" dirty="0" smtClean="0">
                <a:solidFill>
                  <a:srgbClr val="FF0000"/>
                </a:solidFill>
              </a:rPr>
              <a:t>unduly conservative </a:t>
            </a:r>
            <a:r>
              <a:rPr lang="en-US" b="0" i="0" baseline="0" dirty="0" smtClean="0">
                <a:solidFill>
                  <a:srgbClr val="FF0000"/>
                </a:solidFill>
              </a:rPr>
              <a:t>and unnecessary, allowing for this issue to resolved via guidance</a:t>
            </a:r>
          </a:p>
          <a:p>
            <a:pPr marL="1111910" lvl="2" indent="-171450" defTabSz="931774">
              <a:buFontTx/>
              <a:buChar char="-"/>
            </a:pPr>
            <a:r>
              <a:rPr lang="en-US" b="0" i="0" u="sng" baseline="0" smtClean="0">
                <a:solidFill>
                  <a:srgbClr val="FF0000"/>
                </a:solidFill>
              </a:rPr>
              <a:t>Status:</a:t>
            </a:r>
            <a:r>
              <a:rPr lang="en-US" b="0" i="0" u="none" baseline="0" smtClean="0">
                <a:solidFill>
                  <a:srgbClr val="FF0000"/>
                </a:solidFill>
              </a:rPr>
              <a:t>  __________________________________________</a:t>
            </a:r>
            <a:endParaRPr lang="en-US" b="0" i="0" u="sng" baseline="0" dirty="0" smtClean="0">
              <a:solidFill>
                <a:srgbClr val="FF0000"/>
              </a:solidFill>
            </a:endParaRP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“Project”:  defined as “a physical change in, or change in the method of operation of, an existing major stationary source”  </a:t>
            </a:r>
          </a:p>
          <a:p>
            <a:pPr lvl="1"/>
            <a:r>
              <a:rPr lang="en-US" dirty="0" smtClean="0"/>
              <a:t>	</a:t>
            </a:r>
            <a:r>
              <a:rPr lang="en-US" i="1" dirty="0" smtClean="0"/>
              <a:t>40 </a:t>
            </a:r>
            <a:r>
              <a:rPr lang="en-US" i="1" dirty="0" err="1" smtClean="0"/>
              <a:t>CFR</a:t>
            </a:r>
            <a:r>
              <a:rPr lang="en-US" i="1" dirty="0" smtClean="0"/>
              <a:t> 52.21(b)(52)</a:t>
            </a:r>
          </a:p>
          <a:p>
            <a:pPr lvl="1"/>
            <a:r>
              <a:rPr lang="en-US" dirty="0" smtClean="0"/>
              <a:t>	The 3/13/18 guidance memo cautions against defining a project in a way that circumvents </a:t>
            </a:r>
            <a:r>
              <a:rPr lang="en-US" dirty="0" err="1" smtClean="0"/>
              <a:t>NSR</a:t>
            </a:r>
            <a:endParaRPr lang="en-US" dirty="0" smtClean="0"/>
          </a:p>
          <a:p>
            <a:pPr lvl="1"/>
            <a:r>
              <a:rPr lang="en-US" dirty="0" smtClean="0"/>
              <a:t>		… but environmentalist groups see the policy as enabling just that.  </a:t>
            </a:r>
          </a:p>
          <a:p>
            <a:pPr lvl="1"/>
            <a:endParaRPr lang="en-US" dirty="0" smtClean="0"/>
          </a:p>
          <a:p>
            <a:pPr lvl="1"/>
            <a:r>
              <a:rPr lang="en-US" u="sng" dirty="0"/>
              <a:t>Cautions</a:t>
            </a:r>
            <a:endParaRPr lang="en-US" dirty="0"/>
          </a:p>
          <a:p>
            <a:pPr marL="1106481" lvl="2" indent="-174708">
              <a:buFont typeface="Arial" panose="020B0604020202020204" pitchFamily="34" charset="0"/>
              <a:buChar char="•"/>
            </a:pPr>
            <a:r>
              <a:rPr lang="en-US" dirty="0"/>
              <a:t>Minor </a:t>
            </a:r>
            <a:r>
              <a:rPr lang="en-US" dirty="0" err="1"/>
              <a:t>NSR</a:t>
            </a:r>
            <a:r>
              <a:rPr lang="en-US" dirty="0"/>
              <a:t> program </a:t>
            </a:r>
            <a:endParaRPr lang="en-US" dirty="0" smtClean="0"/>
          </a:p>
          <a:p>
            <a:pPr marL="1106481" lvl="2" indent="-174708">
              <a:buFont typeface="Arial" panose="020B0604020202020204" pitchFamily="34" charset="0"/>
              <a:buChar char="•"/>
            </a:pPr>
            <a:r>
              <a:rPr lang="en-US" dirty="0" err="1" smtClean="0"/>
              <a:t>NNSR</a:t>
            </a:r>
            <a:r>
              <a:rPr lang="en-US" dirty="0" smtClean="0"/>
              <a:t> wrinkles</a:t>
            </a:r>
            <a:endParaRPr lang="en-US" dirty="0"/>
          </a:p>
          <a:p>
            <a:pPr marL="1572368" lvl="3" indent="-174708">
              <a:buFont typeface="Arial" panose="020B0604020202020204" pitchFamily="34" charset="0"/>
              <a:buChar char="•"/>
            </a:pPr>
            <a:r>
              <a:rPr lang="en-US" dirty="0" smtClean="0"/>
              <a:t>guidance notes </a:t>
            </a:r>
            <a:r>
              <a:rPr lang="en-US" dirty="0"/>
              <a:t>that </a:t>
            </a:r>
            <a:r>
              <a:rPr lang="en-US" dirty="0" err="1"/>
              <a:t>NNSR</a:t>
            </a:r>
            <a:r>
              <a:rPr lang="en-US" dirty="0"/>
              <a:t> regulations have additional specific requirements for certain nonattainment area classifications which do not have analogs in </a:t>
            </a:r>
            <a:r>
              <a:rPr lang="en-US" dirty="0" err="1"/>
              <a:t>PSD</a:t>
            </a:r>
            <a:r>
              <a:rPr lang="en-US" dirty="0"/>
              <a:t> (</a:t>
            </a:r>
            <a:r>
              <a:rPr lang="en-US" u="sng" dirty="0"/>
              <a:t>e.g.</a:t>
            </a:r>
            <a:r>
              <a:rPr lang="en-US" dirty="0"/>
              <a:t>, </a:t>
            </a:r>
            <a:r>
              <a:rPr lang="en-US" dirty="0" err="1"/>
              <a:t>CAA</a:t>
            </a:r>
            <a:r>
              <a:rPr lang="en-US" dirty="0"/>
              <a:t> 182(e)(2), 40 </a:t>
            </a:r>
            <a:r>
              <a:rPr lang="en-US" dirty="0" err="1"/>
              <a:t>CFR</a:t>
            </a:r>
            <a:r>
              <a:rPr lang="en-US" dirty="0"/>
              <a:t> Part 51, Appendix S </a:t>
            </a:r>
            <a:r>
              <a:rPr lang="en-US" dirty="0" err="1"/>
              <a:t>II.A.5</a:t>
            </a:r>
            <a:r>
              <a:rPr lang="en-US" dirty="0"/>
              <a:t>(v</a:t>
            </a:r>
            <a:r>
              <a:rPr lang="en-US" dirty="0" smtClean="0"/>
              <a:t>))  </a:t>
            </a:r>
            <a:endParaRPr lang="en-US" dirty="0"/>
          </a:p>
          <a:p>
            <a:pPr marL="1572368" lvl="3" indent="-174708">
              <a:buFont typeface="Arial" panose="020B0604020202020204" pitchFamily="34" charset="0"/>
              <a:buChar char="•"/>
            </a:pPr>
            <a:r>
              <a:rPr lang="en-US" dirty="0"/>
              <a:t>EPA flagged but did not attempt to address the impact of the guidance on those </a:t>
            </a:r>
            <a:r>
              <a:rPr lang="en-US" dirty="0" smtClean="0"/>
              <a:t>provisions</a:t>
            </a:r>
            <a:endParaRPr lang="en-US" dirty="0"/>
          </a:p>
          <a:p>
            <a:pPr marL="1106481" lvl="2" indent="-174708">
              <a:buFont typeface="Arial" panose="020B0604020202020204" pitchFamily="34" charset="0"/>
              <a:buChar char="•"/>
            </a:pPr>
            <a:r>
              <a:rPr lang="en-US" dirty="0" smtClean="0"/>
              <a:t>Unless </a:t>
            </a:r>
            <a:r>
              <a:rPr lang="en-US" dirty="0"/>
              <a:t>codified, it’s still a policy … and reversible by future administration</a:t>
            </a:r>
          </a:p>
          <a:p>
            <a:pPr marL="1106481" lvl="2" indent="-174708">
              <a:buFont typeface="Arial" panose="020B0604020202020204" pitchFamily="34" charset="0"/>
              <a:buChar char="•"/>
            </a:pPr>
            <a:r>
              <a:rPr lang="en-US" dirty="0"/>
              <a:t>State law:  State may need to amend to follow this new direction – or may decline to do </a:t>
            </a:r>
            <a:r>
              <a:rPr lang="en-US" dirty="0" smtClean="0"/>
              <a:t>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AD622-55F2-4FDF-ACB8-5EEDF00DDF2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642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Again,</a:t>
            </a:r>
            <a:r>
              <a:rPr lang="en-US" baseline="0" dirty="0" smtClean="0"/>
              <a:t> issue is whether “major mod” at existing facility</a:t>
            </a:r>
          </a:p>
          <a:p>
            <a:endParaRPr lang="en-US" baseline="0" dirty="0" smtClean="0"/>
          </a:p>
          <a:p>
            <a:r>
              <a:rPr lang="en-US" baseline="0" dirty="0" smtClean="0"/>
              <a:t>“Actual-to-projected-actual” applicability test.  40 </a:t>
            </a:r>
            <a:r>
              <a:rPr lang="en-US" baseline="0" dirty="0" err="1" smtClean="0"/>
              <a:t>CFR</a:t>
            </a:r>
            <a:r>
              <a:rPr lang="en-US" baseline="0" dirty="0" smtClean="0"/>
              <a:t> 52.21(a)(2)(iv)(c).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Guidance:</a:t>
            </a:r>
            <a:endParaRPr lang="en-US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“Clear error” standard:  EPA will no longer “second-guess” a facility’s calculation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 smtClean="0"/>
              <a:t>Clear error:  e.g., application of wrong</a:t>
            </a:r>
            <a:r>
              <a:rPr lang="en-US" baseline="0" dirty="0" smtClean="0"/>
              <a:t> significance threshold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“No harm, no foul”:  EPA will enforce for failure to go thru </a:t>
            </a:r>
            <a:r>
              <a:rPr lang="en-US" dirty="0" err="1" smtClean="0"/>
              <a:t>NSR</a:t>
            </a:r>
            <a:r>
              <a:rPr lang="en-US" dirty="0" smtClean="0"/>
              <a:t> </a:t>
            </a:r>
            <a:r>
              <a:rPr lang="en-US" b="1" u="sng" dirty="0" smtClean="0"/>
              <a:t>only</a:t>
            </a:r>
            <a:r>
              <a:rPr lang="en-US" dirty="0" smtClean="0"/>
              <a:t> where post-project</a:t>
            </a:r>
            <a:r>
              <a:rPr lang="en-US" baseline="0" dirty="0" smtClean="0"/>
              <a:t> </a:t>
            </a:r>
            <a:r>
              <a:rPr lang="en-US" dirty="0" smtClean="0"/>
              <a:t>actual emissions </a:t>
            </a:r>
            <a:r>
              <a:rPr lang="en-US" b="1" u="sng" dirty="0" smtClean="0"/>
              <a:t>in fact</a:t>
            </a:r>
            <a:r>
              <a:rPr lang="en-US" b="1" u="sng" baseline="0" dirty="0" smtClean="0"/>
              <a:t> </a:t>
            </a:r>
            <a:r>
              <a:rPr lang="en-US" b="1" u="sng" dirty="0" smtClean="0"/>
              <a:t>show a significant emissions increase </a:t>
            </a:r>
            <a:r>
              <a:rPr lang="en-US" dirty="0" smtClean="0"/>
              <a:t>or significant </a:t>
            </a:r>
            <a:r>
              <a:rPr lang="en-US" b="1" u="sng" dirty="0" smtClean="0"/>
              <a:t>net</a:t>
            </a:r>
            <a:r>
              <a:rPr lang="en-US" dirty="0" smtClean="0"/>
              <a:t> emissions increase. 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 smtClean="0"/>
              <a:t>Focus on 5 or 10 year recordkeeping</a:t>
            </a:r>
            <a:r>
              <a:rPr lang="en-US" baseline="0" dirty="0" smtClean="0"/>
              <a:t> and reporting period</a:t>
            </a:r>
            <a:endParaRPr lang="en-US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“Intent counts”:  Facilities can use its intent to manage future actual emissions in projecting such emissions</a:t>
            </a:r>
          </a:p>
          <a:p>
            <a:endParaRPr lang="en-US" dirty="0" smtClean="0"/>
          </a:p>
          <a:p>
            <a:r>
              <a:rPr lang="en-US" dirty="0" smtClean="0"/>
              <a:t>Guidance </a:t>
            </a:r>
            <a:r>
              <a:rPr lang="en-US" baseline="0" dirty="0" smtClean="0"/>
              <a:t>directly </a:t>
            </a:r>
            <a:r>
              <a:rPr lang="en-US" dirty="0" smtClean="0"/>
              <a:t>responds</a:t>
            </a:r>
            <a:r>
              <a:rPr lang="en-US" baseline="0" dirty="0" smtClean="0"/>
              <a:t> to two </a:t>
            </a:r>
            <a:r>
              <a:rPr lang="en-US" baseline="0" dirty="0" err="1" smtClean="0"/>
              <a:t>CA6</a:t>
            </a:r>
            <a:r>
              <a:rPr lang="en-US" baseline="0" dirty="0" smtClean="0"/>
              <a:t> decisions (</a:t>
            </a:r>
            <a:r>
              <a:rPr lang="en-US" u="sng" baseline="0" dirty="0" smtClean="0"/>
              <a:t>U.S. v. </a:t>
            </a:r>
            <a:r>
              <a:rPr lang="en-US" u="sng" baseline="0" dirty="0" err="1" smtClean="0"/>
              <a:t>DTE</a:t>
            </a:r>
            <a:r>
              <a:rPr lang="en-US" u="sng" baseline="0" dirty="0" smtClean="0"/>
              <a:t> Energy Co.</a:t>
            </a:r>
            <a:r>
              <a:rPr lang="en-US" u="none" baseline="0" dirty="0" smtClean="0"/>
              <a:t>, 711 </a:t>
            </a:r>
            <a:r>
              <a:rPr lang="en-US" u="none" baseline="0" dirty="0" err="1" smtClean="0"/>
              <a:t>F.3d</a:t>
            </a:r>
            <a:r>
              <a:rPr lang="en-US" u="none" baseline="0" dirty="0" smtClean="0"/>
              <a:t> 643 (6</a:t>
            </a:r>
            <a:r>
              <a:rPr lang="en-US" u="none" baseline="30000" dirty="0" smtClean="0"/>
              <a:t>th</a:t>
            </a:r>
            <a:r>
              <a:rPr lang="en-US" u="none" baseline="0" dirty="0" smtClean="0"/>
              <a:t> Cir. 2013); </a:t>
            </a:r>
            <a:r>
              <a:rPr lang="en-US" u="sng" baseline="0" dirty="0" smtClean="0"/>
              <a:t>U.S. v. </a:t>
            </a:r>
            <a:r>
              <a:rPr lang="en-US" u="sng" baseline="0" dirty="0" err="1" smtClean="0"/>
              <a:t>DTE</a:t>
            </a:r>
            <a:r>
              <a:rPr lang="en-US" u="sng" baseline="0" dirty="0" smtClean="0"/>
              <a:t> Energy Co.</a:t>
            </a:r>
            <a:r>
              <a:rPr lang="en-US" u="none" baseline="0" dirty="0" smtClean="0"/>
              <a:t>, 845 </a:t>
            </a:r>
            <a:r>
              <a:rPr lang="en-US" u="none" baseline="0" dirty="0" err="1" smtClean="0"/>
              <a:t>F.3d</a:t>
            </a:r>
            <a:r>
              <a:rPr lang="en-US" u="none" baseline="0" dirty="0" smtClean="0"/>
              <a:t> 735 (6</a:t>
            </a:r>
            <a:r>
              <a:rPr lang="en-US" u="none" baseline="30000" dirty="0" smtClean="0"/>
              <a:t>th</a:t>
            </a:r>
            <a:r>
              <a:rPr lang="en-US" u="none" baseline="0" dirty="0" smtClean="0"/>
              <a:t> Cir. 2017)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Essentially,</a:t>
            </a:r>
            <a:r>
              <a:rPr lang="en-US" baseline="0" dirty="0" smtClean="0"/>
              <a:t> EPA </a:t>
            </a:r>
            <a:r>
              <a:rPr lang="en-US" b="1" u="sng" dirty="0" smtClean="0"/>
              <a:t>declines, for now, to exercise its authority that those</a:t>
            </a:r>
            <a:r>
              <a:rPr lang="en-US" b="1" u="sng" baseline="0" dirty="0" smtClean="0"/>
              <a:t> cases endorsed for EPA to enforce on basis of procedural issues only </a:t>
            </a:r>
            <a:r>
              <a:rPr lang="en-US" baseline="0" dirty="0" smtClean="0"/>
              <a:t>(improper calculation of actual-to-projected-actual emissions), </a:t>
            </a:r>
            <a:r>
              <a:rPr lang="en-US" b="1" u="sng" baseline="0" dirty="0" smtClean="0"/>
              <a:t>even if </a:t>
            </a:r>
            <a:r>
              <a:rPr lang="en-US" baseline="0" dirty="0" smtClean="0"/>
              <a:t>post-project emissions turn out </a:t>
            </a:r>
            <a:r>
              <a:rPr lang="en-US" b="1" u="sng" baseline="0" dirty="0" smtClean="0"/>
              <a:t>not</a:t>
            </a:r>
            <a:r>
              <a:rPr lang="en-US" u="none" baseline="0" dirty="0" smtClean="0"/>
              <a:t> to have exceeded the </a:t>
            </a:r>
            <a:r>
              <a:rPr lang="en-US" u="none" baseline="0" dirty="0" err="1" smtClean="0"/>
              <a:t>NSR</a:t>
            </a:r>
            <a:r>
              <a:rPr lang="en-US" u="none" baseline="0" dirty="0" smtClean="0"/>
              <a:t> trigger values for pre-project calculations.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AD622-55F2-4FDF-ACB8-5EEDF00DDF2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065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 smtClean="0"/>
              <a:t>Court challenge: </a:t>
            </a:r>
            <a:r>
              <a:rPr lang="en-US" u="none" dirty="0" smtClean="0"/>
              <a:t>  Possibly</a:t>
            </a:r>
            <a:r>
              <a:rPr lang="en-US" u="none" baseline="0" dirty="0" smtClean="0"/>
              <a:t> if EPA retroactively applies (via case-by-case) to </a:t>
            </a:r>
            <a:r>
              <a:rPr lang="en-US" u="none" baseline="0" dirty="0" err="1" smtClean="0"/>
              <a:t>DTE</a:t>
            </a:r>
            <a:r>
              <a:rPr lang="en-US" u="none" baseline="0" dirty="0" smtClean="0"/>
              <a:t> Energy (</a:t>
            </a:r>
            <a:r>
              <a:rPr lang="en-US" u="none" baseline="0" dirty="0" err="1" smtClean="0"/>
              <a:t>E.D.Mich</a:t>
            </a:r>
            <a:r>
              <a:rPr lang="en-US" u="none" baseline="0" dirty="0" smtClean="0"/>
              <a:t>.)</a:t>
            </a:r>
            <a:endParaRPr lang="en-US" u="sng" dirty="0" smtClean="0"/>
          </a:p>
          <a:p>
            <a:endParaRPr lang="en-US" u="sng" dirty="0" smtClean="0"/>
          </a:p>
          <a:p>
            <a:r>
              <a:rPr lang="en-US" u="sng" dirty="0" smtClean="0"/>
              <a:t>Takeaways</a:t>
            </a:r>
            <a:r>
              <a:rPr lang="en-US" dirty="0" smtClean="0"/>
              <a:t>:  </a:t>
            </a:r>
          </a:p>
          <a:p>
            <a:pPr lvl="1"/>
            <a:r>
              <a:rPr lang="en-US" dirty="0" smtClean="0"/>
              <a:t>Fine-tune documentation of projected actuals accordingly</a:t>
            </a:r>
          </a:p>
          <a:p>
            <a:pPr lvl="1"/>
            <a:r>
              <a:rPr lang="en-US" dirty="0" smtClean="0"/>
              <a:t>Keep focused on post-project emissions</a:t>
            </a:r>
          </a:p>
          <a:p>
            <a:pPr lvl="2"/>
            <a:r>
              <a:rPr lang="en-US" dirty="0" smtClean="0"/>
              <a:t>If higher than projected, identify and document any other factors not due to the project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85A45-C5DD-4AA3-859E-336F83F380B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716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“major stationary source” definition in </a:t>
            </a:r>
            <a:r>
              <a:rPr lang="en-US" dirty="0" err="1"/>
              <a:t>NSR</a:t>
            </a:r>
            <a:r>
              <a:rPr lang="en-US" dirty="0"/>
              <a:t> </a:t>
            </a:r>
            <a:r>
              <a:rPr lang="en-US" dirty="0" err="1"/>
              <a:t>regs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“Contiguous or adjacent properties,”</a:t>
            </a:r>
          </a:p>
          <a:p>
            <a:pPr lvl="2"/>
            <a:r>
              <a:rPr lang="en-US" dirty="0"/>
              <a:t>“</a:t>
            </a:r>
            <a:r>
              <a:rPr lang="en-US" b="1" u="sng" dirty="0"/>
              <a:t>Common control</a:t>
            </a:r>
            <a:r>
              <a:rPr lang="en-US" dirty="0"/>
              <a:t>”, and</a:t>
            </a:r>
          </a:p>
          <a:p>
            <a:pPr lvl="2"/>
            <a:r>
              <a:rPr lang="en-US" dirty="0"/>
              <a:t>Same SIC major group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EPA letter to </a:t>
            </a:r>
            <a:r>
              <a:rPr lang="en-US" dirty="0" err="1"/>
              <a:t>PADEP</a:t>
            </a:r>
            <a:r>
              <a:rPr lang="en-US" dirty="0"/>
              <a:t> (4/30/18):  Narrows “common control” </a:t>
            </a:r>
          </a:p>
          <a:p>
            <a:pPr lvl="1"/>
            <a:r>
              <a:rPr lang="en-US" dirty="0"/>
              <a:t> </a:t>
            </a:r>
            <a:r>
              <a:rPr lang="en-US" dirty="0" smtClean="0"/>
              <a:t>* Meadowbrook </a:t>
            </a:r>
            <a:r>
              <a:rPr lang="en-US" dirty="0"/>
              <a:t>Energy LLC (April 30, 2018) </a:t>
            </a:r>
            <a:r>
              <a:rPr lang="en-US" dirty="0" smtClean="0"/>
              <a:t>(biogas </a:t>
            </a:r>
            <a:r>
              <a:rPr lang="en-US" dirty="0"/>
              <a:t>processing facility and </a:t>
            </a:r>
            <a:r>
              <a:rPr lang="en-US" dirty="0" smtClean="0"/>
              <a:t>adjacent landfill;</a:t>
            </a:r>
            <a:r>
              <a:rPr lang="en-US" baseline="0" dirty="0" smtClean="0"/>
              <a:t> </a:t>
            </a:r>
            <a:r>
              <a:rPr lang="en-US" dirty="0" smtClean="0"/>
              <a:t>separate ownership;</a:t>
            </a:r>
            <a:r>
              <a:rPr lang="en-US" baseline="0" dirty="0" smtClean="0"/>
              <a:t> </a:t>
            </a:r>
            <a:r>
              <a:rPr lang="en-US" dirty="0" smtClean="0"/>
              <a:t>neither </a:t>
            </a:r>
            <a:r>
              <a:rPr lang="en-US" dirty="0"/>
              <a:t>facility directly controlling the other)</a:t>
            </a:r>
          </a:p>
          <a:p>
            <a:pPr lvl="1"/>
            <a:r>
              <a:rPr lang="en-US" dirty="0"/>
              <a:t> </a:t>
            </a:r>
            <a:r>
              <a:rPr lang="en-US" dirty="0" smtClean="0"/>
              <a:t>* </a:t>
            </a:r>
            <a:r>
              <a:rPr lang="en-US" u="sng" dirty="0" smtClean="0"/>
              <a:t>Prior </a:t>
            </a:r>
            <a:r>
              <a:rPr lang="en-US" u="sng" dirty="0"/>
              <a:t>interpretation</a:t>
            </a:r>
            <a:r>
              <a:rPr lang="en-US" dirty="0"/>
              <a:t>:  Multi-factor “substantial relationship” test (</a:t>
            </a:r>
            <a:r>
              <a:rPr lang="en-US" u="sng" dirty="0"/>
              <a:t>e.g.</a:t>
            </a:r>
            <a:r>
              <a:rPr lang="en-US" dirty="0"/>
              <a:t>, shared employees, management, administrative functions, equipment, or responsibility for emissions </a:t>
            </a:r>
            <a:r>
              <a:rPr lang="en-US" dirty="0" smtClean="0"/>
              <a:t>control)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u="sng" dirty="0" smtClean="0"/>
              <a:t>New </a:t>
            </a:r>
            <a:r>
              <a:rPr lang="en-US" u="sng" dirty="0"/>
              <a:t>position</a:t>
            </a:r>
            <a:r>
              <a:rPr lang="en-US" dirty="0"/>
              <a:t>:  </a:t>
            </a:r>
            <a:endParaRPr lang="en-US" dirty="0" smtClean="0"/>
          </a:p>
          <a:p>
            <a:pPr marL="1085850" lvl="2" indent="-171450">
              <a:buFont typeface="Arial" pitchFamily="34" charset="0"/>
              <a:buChar char="•"/>
            </a:pPr>
            <a:r>
              <a:rPr lang="en-US" dirty="0" smtClean="0"/>
              <a:t>NOTE:</a:t>
            </a:r>
            <a:r>
              <a:rPr lang="en-US" baseline="0" dirty="0" smtClean="0"/>
              <a:t>  </a:t>
            </a:r>
            <a:r>
              <a:rPr lang="en-US" dirty="0" smtClean="0"/>
              <a:t>seems </a:t>
            </a:r>
            <a:r>
              <a:rPr lang="en-US" dirty="0"/>
              <a:t>opposite outcome from earlier case-specific determination involving landfill/biogas (power production?)</a:t>
            </a:r>
          </a:p>
          <a:p>
            <a:r>
              <a:rPr lang="en-US" dirty="0"/>
              <a:t>EPA’s stated goal:  More clarity, consistency and certainty.</a:t>
            </a:r>
          </a:p>
          <a:p>
            <a:endParaRPr lang="en-US" dirty="0"/>
          </a:p>
          <a:p>
            <a:r>
              <a:rPr lang="en-US" dirty="0"/>
              <a:t>BUT </a:t>
            </a:r>
            <a:r>
              <a:rPr lang="en-US" dirty="0" smtClean="0"/>
              <a:t>letter defers</a:t>
            </a:r>
            <a:r>
              <a:rPr lang="en-US" baseline="0" dirty="0" smtClean="0"/>
              <a:t> to PA as delegated state</a:t>
            </a:r>
            <a:endParaRPr lang="en-US" dirty="0"/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Procedural note: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The expected proposed rule this fall would finalize a reconsideration (and terminate the stay) of an 11</a:t>
            </a:r>
            <a:r>
              <a:rPr lang="en-US" baseline="30000" dirty="0"/>
              <a:t>th</a:t>
            </a:r>
            <a:r>
              <a:rPr lang="en-US" dirty="0"/>
              <a:t>-hour Bush-2 “interpretive rule” by the Obama EPA. 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The “</a:t>
            </a:r>
            <a:r>
              <a:rPr lang="en-US" dirty="0" err="1"/>
              <a:t>NSR</a:t>
            </a:r>
            <a:r>
              <a:rPr lang="en-US" dirty="0"/>
              <a:t> Aggregation Amendments” had prospectively established the standard that activities at an industrial facility must be “substantially related” to another facility in order to be aggregated with it. 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The “</a:t>
            </a:r>
            <a:r>
              <a:rPr lang="en-US" dirty="0" err="1"/>
              <a:t>NSR</a:t>
            </a:r>
            <a:r>
              <a:rPr lang="en-US" dirty="0"/>
              <a:t> Aggregation Amendments” had also determined that activities undertaken more than three years apart should not be aggregated.</a:t>
            </a:r>
          </a:p>
          <a:p>
            <a:pPr lvl="1"/>
            <a:r>
              <a:rPr lang="en-US" u="none" dirty="0" smtClean="0"/>
              <a:t>	-</a:t>
            </a:r>
            <a:r>
              <a:rPr lang="en-US" u="none" baseline="0" dirty="0" smtClean="0"/>
              <a:t> </a:t>
            </a:r>
            <a:r>
              <a:rPr lang="en-US" u="sng" dirty="0" smtClean="0"/>
              <a:t>See</a:t>
            </a:r>
            <a:r>
              <a:rPr lang="en-US" dirty="0" smtClean="0"/>
              <a:t> </a:t>
            </a:r>
            <a:r>
              <a:rPr lang="en-US" dirty="0"/>
              <a:t>74 </a:t>
            </a:r>
            <a:r>
              <a:rPr lang="en-US" u="sng" dirty="0"/>
              <a:t>Fed. Reg.</a:t>
            </a:r>
            <a:r>
              <a:rPr lang="en-US" dirty="0"/>
              <a:t> 2376 (1/15/09); Notice of Reconsideration:  75 </a:t>
            </a:r>
            <a:r>
              <a:rPr lang="en-US" u="sng" dirty="0"/>
              <a:t>Fed. Reg.</a:t>
            </a:r>
            <a:r>
              <a:rPr lang="en-US" dirty="0"/>
              <a:t> 19567 (4/15/10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AD622-55F2-4FDF-ACB8-5EEDF00DDF2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25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EPA</a:t>
            </a:r>
            <a:r>
              <a:rPr lang="en-US" baseline="0" dirty="0" smtClean="0"/>
              <a:t> took internal comment thru last Friday 10/5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Prior “functional interrelatedness” </a:t>
            </a:r>
            <a:r>
              <a:rPr lang="en-US" dirty="0" smtClean="0"/>
              <a:t>rejected by court </a:t>
            </a:r>
          </a:p>
          <a:p>
            <a:r>
              <a:rPr lang="en-US" baseline="0" dirty="0" smtClean="0"/>
              <a:t>	</a:t>
            </a:r>
            <a:r>
              <a:rPr lang="en-US" u="sng" baseline="0" dirty="0" smtClean="0"/>
              <a:t>Summit Petroleum Corp. v. EPA</a:t>
            </a:r>
            <a:r>
              <a:rPr lang="en-US" baseline="0" dirty="0" smtClean="0"/>
              <a:t> (</a:t>
            </a:r>
            <a:r>
              <a:rPr lang="en-US" baseline="0" dirty="0" err="1" smtClean="0"/>
              <a:t>CA6</a:t>
            </a:r>
            <a:r>
              <a:rPr lang="en-US" baseline="0" dirty="0" smtClean="0"/>
              <a:t>, 2012)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New:</a:t>
            </a:r>
          </a:p>
          <a:p>
            <a:r>
              <a:rPr lang="en-US" baseline="0" dirty="0" smtClean="0"/>
              <a:t>	* side-by-side or neighboring, with potential limited separate (r/o/way)</a:t>
            </a:r>
          </a:p>
          <a:p>
            <a:r>
              <a:rPr lang="en-US" baseline="0" dirty="0" smtClean="0"/>
              <a:t>	* But no “bright line” for proximity”</a:t>
            </a:r>
          </a:p>
          <a:p>
            <a:pPr defTabSz="931774"/>
            <a:endParaRPr lang="en-US" baseline="0" dirty="0" smtClean="0"/>
          </a:p>
          <a:p>
            <a:pPr defTabSz="931774"/>
            <a:r>
              <a:rPr lang="en-US" baseline="0" dirty="0" smtClean="0"/>
              <a:t>Oil &amp; gas sector:  </a:t>
            </a:r>
            <a:r>
              <a:rPr lang="en-US" dirty="0" smtClean="0"/>
              <a:t>separate rule (&lt;=1/4</a:t>
            </a:r>
            <a:r>
              <a:rPr lang="en-US" baseline="0" dirty="0" smtClean="0"/>
              <a:t> mile + shared equipment = “adjacent”) </a:t>
            </a:r>
            <a:r>
              <a:rPr lang="en-US" dirty="0" smtClean="0"/>
              <a:t>(2016)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AD622-55F2-4FDF-ACB8-5EEDF00DDF2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711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Would apply to “electricity generating units” (</a:t>
            </a:r>
            <a:r>
              <a:rPr lang="en-US" sz="1200" dirty="0" err="1"/>
              <a:t>EGUs</a:t>
            </a:r>
            <a:r>
              <a:rPr lang="en-US" sz="1200" dirty="0"/>
              <a:t>), generally defined as </a:t>
            </a:r>
          </a:p>
          <a:p>
            <a:r>
              <a:rPr lang="en-US" sz="1200" dirty="0"/>
              <a:t>	* &gt;25 MW fossil-fuel-fired boilers or combustion turbines, or </a:t>
            </a:r>
          </a:p>
          <a:p>
            <a:r>
              <a:rPr lang="en-US" sz="1200" dirty="0"/>
              <a:t>	* cogeneration units serving a &gt;25 MW generator that has supplied &gt;1/3 of its output (or 219,000 </a:t>
            </a:r>
            <a:r>
              <a:rPr lang="en-US" sz="1200" dirty="0" err="1"/>
              <a:t>MWh</a:t>
            </a:r>
            <a:r>
              <a:rPr lang="en-US" sz="1200" dirty="0"/>
              <a:t>, whichever is greater) to the grid.  </a:t>
            </a:r>
          </a:p>
          <a:p>
            <a:endParaRPr lang="en-US" sz="1200" u="sng" dirty="0"/>
          </a:p>
          <a:p>
            <a:r>
              <a:rPr lang="en-US" sz="1200" u="sng" dirty="0"/>
              <a:t>See</a:t>
            </a:r>
            <a:r>
              <a:rPr lang="en-US" sz="1200" dirty="0"/>
              <a:t> details and further conditions and carve-outs at 40 </a:t>
            </a:r>
            <a:r>
              <a:rPr lang="en-US" sz="1200" dirty="0" err="1"/>
              <a:t>CFR</a:t>
            </a:r>
            <a:r>
              <a:rPr lang="en-US" sz="1200" dirty="0"/>
              <a:t> 51.124(q). </a:t>
            </a:r>
          </a:p>
          <a:p>
            <a:endParaRPr lang="en-US" sz="1200" dirty="0"/>
          </a:p>
          <a:p>
            <a:r>
              <a:rPr lang="en-US" sz="1200" dirty="0"/>
              <a:t>3 proposed alternatives for determining hourly emission rate baseline:  </a:t>
            </a:r>
          </a:p>
          <a:p>
            <a:pPr marL="838596" lvl="3">
              <a:buSzPct val="85000"/>
              <a:buFont typeface="Wingdings 2"/>
              <a:buChar char=""/>
            </a:pPr>
            <a:r>
              <a:rPr lang="en-US" sz="1200" dirty="0"/>
              <a:t>Statistically representative average</a:t>
            </a:r>
          </a:p>
          <a:p>
            <a:pPr marL="838596" lvl="3">
              <a:buSzPct val="85000"/>
              <a:buFont typeface="Wingdings 2"/>
              <a:buChar char=""/>
            </a:pPr>
            <a:r>
              <a:rPr lang="en-US" sz="1200" dirty="0"/>
              <a:t>Maximum actual</a:t>
            </a:r>
          </a:p>
          <a:p>
            <a:pPr marL="838596" lvl="3">
              <a:buSzPct val="85000"/>
              <a:buFont typeface="Wingdings 2"/>
              <a:buChar char=""/>
            </a:pPr>
            <a:r>
              <a:rPr lang="en-US" sz="1200" dirty="0"/>
              <a:t>Maximum </a:t>
            </a:r>
            <a:r>
              <a:rPr lang="en-US" sz="1200" dirty="0" smtClean="0"/>
              <a:t>achievable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AD622-55F2-4FDF-ACB8-5EEDF00DDF2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12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GHG</a:t>
            </a:r>
            <a:r>
              <a:rPr lang="en-US" dirty="0" smtClean="0"/>
              <a:t>//§111 issues:</a:t>
            </a:r>
            <a:r>
              <a:rPr lang="en-US" baseline="0" dirty="0" smtClean="0"/>
              <a:t>  does EPA have authority to regulate only inside the </a:t>
            </a:r>
            <a:r>
              <a:rPr lang="en-US" baseline="0" dirty="0" err="1" smtClean="0"/>
              <a:t>fenceline</a:t>
            </a:r>
            <a:r>
              <a:rPr lang="en-US" baseline="0" dirty="0" smtClean="0"/>
              <a:t>?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Similar </a:t>
            </a:r>
            <a:r>
              <a:rPr lang="en-US" dirty="0" err="1" smtClean="0"/>
              <a:t>NSR</a:t>
            </a:r>
            <a:r>
              <a:rPr lang="en-US" dirty="0" smtClean="0"/>
              <a:t> efforts</a:t>
            </a:r>
            <a:r>
              <a:rPr lang="en-US" baseline="0" dirty="0" smtClean="0"/>
              <a:t> during Bush II administration were shot down in the courts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Proposed </a:t>
            </a:r>
            <a:r>
              <a:rPr lang="en-US" baseline="0" dirty="0" err="1" smtClean="0"/>
              <a:t>NSR</a:t>
            </a:r>
            <a:r>
              <a:rPr lang="en-US" baseline="0" dirty="0" smtClean="0"/>
              <a:t> provision is severable … but without, ACE won’t work?  </a:t>
            </a:r>
          </a:p>
          <a:p>
            <a:r>
              <a:rPr lang="en-US" baseline="0" dirty="0" smtClean="0"/>
              <a:t>	* </a:t>
            </a:r>
            <a:r>
              <a:rPr lang="en-US" dirty="0"/>
              <a:t>costlier for coal plants to implement the efficiency improvements that are ACE’s goal</a:t>
            </a:r>
          </a:p>
          <a:p>
            <a:r>
              <a:rPr lang="en-US" dirty="0"/>
              <a:t>	* So … fewer coal plant owners to move ahead with efficiency modifications, </a:t>
            </a:r>
          </a:p>
          <a:p>
            <a:r>
              <a:rPr lang="en-US" dirty="0"/>
              <a:t>	* …. and the whole policy effort to boost the coal industry would be a wash</a:t>
            </a:r>
          </a:p>
          <a:p>
            <a:r>
              <a:rPr lang="en-US" dirty="0"/>
              <a:t>	* …. courts might also rule that without the </a:t>
            </a:r>
            <a:r>
              <a:rPr lang="en-US" dirty="0" err="1"/>
              <a:t>NSR</a:t>
            </a:r>
            <a:r>
              <a:rPr lang="en-US" dirty="0"/>
              <a:t> changes, ACE isn’t enough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AD622-55F2-4FDF-ACB8-5EEDF00DDF2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9529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AD622-55F2-4FDF-ACB8-5EEDF00DDF2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8627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AD622-55F2-4FDF-ACB8-5EEDF00DDF2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5138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Court challenge pending</a:t>
            </a:r>
          </a:p>
          <a:p>
            <a:pPr lvl="1"/>
            <a:r>
              <a:rPr lang="en-US" dirty="0" smtClean="0"/>
              <a:t>Brought by California, </a:t>
            </a:r>
            <a:r>
              <a:rPr lang="en-US" dirty="0" err="1" smtClean="0"/>
              <a:t>EDF</a:t>
            </a:r>
            <a:r>
              <a:rPr lang="en-US" dirty="0" smtClean="0"/>
              <a:t>, Sierra Club, </a:t>
            </a:r>
            <a:r>
              <a:rPr lang="en-US" dirty="0" err="1" smtClean="0"/>
              <a:t>NRDC</a:t>
            </a:r>
            <a:r>
              <a:rPr lang="en-US" dirty="0" smtClean="0"/>
              <a:t>, several NGOs</a:t>
            </a:r>
          </a:p>
          <a:p>
            <a:pPr marL="279532" lvl="1"/>
            <a:endParaRPr lang="en-US" dirty="0" smtClean="0"/>
          </a:p>
          <a:p>
            <a:r>
              <a:rPr lang="en-US" dirty="0" smtClean="0"/>
              <a:t>Claims:</a:t>
            </a:r>
          </a:p>
          <a:p>
            <a:pPr lvl="1"/>
            <a:r>
              <a:rPr lang="en-US" dirty="0" smtClean="0"/>
              <a:t>Violates </a:t>
            </a:r>
            <a:r>
              <a:rPr lang="en-US" dirty="0" err="1" smtClean="0"/>
              <a:t>APA</a:t>
            </a:r>
            <a:r>
              <a:rPr lang="en-US" dirty="0" smtClean="0"/>
              <a:t>:  Requires rulemaking</a:t>
            </a:r>
          </a:p>
          <a:p>
            <a:pPr lvl="2"/>
            <a:r>
              <a:rPr lang="en-US" dirty="0" smtClean="0"/>
              <a:t>Creates new rights, eases </a:t>
            </a:r>
            <a:r>
              <a:rPr lang="en-US" dirty="0" err="1" smtClean="0"/>
              <a:t>CAA</a:t>
            </a:r>
            <a:r>
              <a:rPr lang="en-US" dirty="0" smtClean="0"/>
              <a:t> permitting requirements for new sources</a:t>
            </a:r>
          </a:p>
          <a:p>
            <a:pPr lvl="1"/>
            <a:r>
              <a:rPr lang="en-US" dirty="0" smtClean="0"/>
              <a:t>Violates</a:t>
            </a:r>
            <a:r>
              <a:rPr lang="en-US" baseline="0" dirty="0" smtClean="0"/>
              <a:t> </a:t>
            </a:r>
            <a:r>
              <a:rPr lang="en-US" dirty="0" err="1" smtClean="0"/>
              <a:t>CAA</a:t>
            </a:r>
            <a:r>
              <a:rPr lang="en-US" dirty="0" smtClean="0"/>
              <a:t> §112 requirement </a:t>
            </a:r>
          </a:p>
          <a:p>
            <a:pPr lvl="2"/>
            <a:r>
              <a:rPr lang="en-US" dirty="0" smtClean="0"/>
              <a:t>Major sources must implement maximum controls (</a:t>
            </a:r>
            <a:r>
              <a:rPr lang="en-US" dirty="0" err="1" smtClean="0"/>
              <a:t>MACT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Violates </a:t>
            </a:r>
            <a:r>
              <a:rPr lang="en-US" dirty="0" err="1" smtClean="0"/>
              <a:t>APA</a:t>
            </a:r>
            <a:r>
              <a:rPr lang="en-US" dirty="0" smtClean="0"/>
              <a:t>:  “</a:t>
            </a:r>
            <a:r>
              <a:rPr lang="en-US" dirty="0" err="1" smtClean="0"/>
              <a:t>Arbitary</a:t>
            </a:r>
            <a:r>
              <a:rPr lang="en-US" dirty="0" smtClean="0"/>
              <a:t> and capricious” because EPA failed to consider</a:t>
            </a:r>
          </a:p>
          <a:p>
            <a:pPr lvl="2"/>
            <a:r>
              <a:rPr lang="en-US" dirty="0" smtClean="0"/>
              <a:t>Potential for increased HAP emissions,</a:t>
            </a:r>
          </a:p>
          <a:p>
            <a:pPr lvl="2"/>
            <a:r>
              <a:rPr lang="en-US" dirty="0" smtClean="0"/>
              <a:t>Resultant public health impacts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AD622-55F2-4FDF-ACB8-5EEDF00DDF2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9890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AD622-55F2-4FDF-ACB8-5EEDF00DDF2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05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c.com/index.cfm" TargetMode="External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rc.com/index.cfm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rc.com/index.cfm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rc.com/index.cfm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rc.com/index.cfm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rc.com/index.cfm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rc.com/index.cfm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rc.com/index.cfm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rc.com/index.cfm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rc.com/index.cfm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rc.com/index.cfm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28" y="869537"/>
            <a:ext cx="2889644" cy="336516"/>
          </a:xfrm>
          <a:prstGeom prst="rect">
            <a:avLst/>
          </a:prstGeom>
        </p:spPr>
      </p:pic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772633" y="4308942"/>
            <a:ext cx="5881412" cy="1104825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400" b="1" cap="all" spc="250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lnSpc>
                <a:spcPts val="2000"/>
              </a:lnSpc>
              <a:spcBef>
                <a:spcPts val="0"/>
              </a:spcBef>
            </a:pPr>
            <a:r>
              <a:rPr lang="en-US" sz="1600" cap="none" spc="100" dirty="0" smtClean="0"/>
              <a:t>Click here to edit Master Subtitle style</a:t>
            </a:r>
            <a:endParaRPr lang="en-US" sz="1600" cap="none" spc="100" dirty="0"/>
          </a:p>
        </p:txBody>
      </p:sp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753546" y="2190159"/>
            <a:ext cx="7302388" cy="1823577"/>
          </a:xfrm>
        </p:spPr>
        <p:txBody>
          <a:bodyPr lIns="0" tIns="0" rIns="0" bIns="0" anchor="b">
            <a:normAutofit/>
          </a:bodyPr>
          <a:lstStyle>
            <a:lvl1pPr algn="l">
              <a:defRPr sz="3300">
                <a:solidFill>
                  <a:srgbClr val="56BB72"/>
                </a:solidFill>
              </a:defRPr>
            </a:lvl1pPr>
          </a:lstStyle>
          <a:p>
            <a:r>
              <a:rPr lang="en-US" dirty="0" smtClean="0"/>
              <a:t>Click</a:t>
            </a:r>
            <a:r>
              <a:rPr lang="en-US" baseline="0" dirty="0" smtClean="0"/>
              <a:t> here to edit Master Title style</a:t>
            </a:r>
            <a:endParaRPr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45296" cy="313944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Title 7"/>
          <p:cNvSpPr txBox="1">
            <a:spLocks/>
          </p:cNvSpPr>
          <p:nvPr/>
        </p:nvSpPr>
        <p:spPr>
          <a:xfrm>
            <a:off x="775492" y="6484227"/>
            <a:ext cx="8118134" cy="192221"/>
          </a:xfrm>
          <a:prstGeom prst="rect">
            <a:avLst/>
          </a:prstGeom>
          <a:ln>
            <a:noFill/>
          </a:ln>
        </p:spPr>
        <p:txBody>
          <a:bodyPr vert="horz" lIns="0" tIns="0" rIns="0" bIns="0"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rgbClr val="56BB72"/>
                </a:solidFill>
                <a:latin typeface="Arial"/>
                <a:ea typeface="+mj-ea"/>
                <a:cs typeface="+mj-cs"/>
              </a:defRPr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 smtClean="0">
                <a:solidFill>
                  <a:schemeClr val="bg1"/>
                </a:solidFill>
                <a:latin typeface="Georgia"/>
                <a:cs typeface="Georgia"/>
              </a:rPr>
              <a:t>Boston   |   Hartford   |   New York   |   Providence   |   Stamford   |   Albany</a:t>
            </a:r>
            <a:r>
              <a:rPr lang="en-US" sz="800" baseline="0" dirty="0" smtClean="0">
                <a:solidFill>
                  <a:schemeClr val="bg1"/>
                </a:solidFill>
                <a:latin typeface="Georgia"/>
                <a:cs typeface="Georgia"/>
              </a:rPr>
              <a:t>   </a:t>
            </a:r>
            <a:r>
              <a:rPr lang="en-US" sz="800" dirty="0" smtClean="0">
                <a:solidFill>
                  <a:schemeClr val="bg1"/>
                </a:solidFill>
                <a:latin typeface="Georgia"/>
                <a:cs typeface="Georgia"/>
              </a:rPr>
              <a:t>|   Los Angeles   |</a:t>
            </a:r>
            <a:r>
              <a:rPr lang="en-US" sz="800" baseline="0" dirty="0" smtClean="0">
                <a:solidFill>
                  <a:schemeClr val="bg1"/>
                </a:solidFill>
                <a:latin typeface="Georgia"/>
                <a:cs typeface="Georgia"/>
              </a:rPr>
              <a:t>   </a:t>
            </a:r>
            <a:r>
              <a:rPr lang="en-US" sz="800" dirty="0" smtClean="0">
                <a:solidFill>
                  <a:schemeClr val="bg1"/>
                </a:solidFill>
                <a:latin typeface="Georgia"/>
                <a:cs typeface="Georgia"/>
              </a:rPr>
              <a:t>Miami   |   New London</a:t>
            </a:r>
            <a:r>
              <a:rPr lang="en-US" sz="800" baseline="0" dirty="0" smtClean="0">
                <a:solidFill>
                  <a:schemeClr val="bg1"/>
                </a:solidFill>
                <a:latin typeface="Georgia"/>
                <a:cs typeface="Georgia"/>
              </a:rPr>
              <a:t>   </a:t>
            </a:r>
            <a:r>
              <a:rPr lang="en-US" sz="800" dirty="0" smtClean="0">
                <a:solidFill>
                  <a:schemeClr val="bg1"/>
                </a:solidFill>
                <a:latin typeface="Georgia"/>
                <a:cs typeface="Georgia"/>
              </a:rPr>
              <a:t>|   </a:t>
            </a:r>
            <a:r>
              <a:rPr lang="en-US" sz="800" b="1" dirty="0" smtClean="0">
                <a:solidFill>
                  <a:schemeClr val="bg1"/>
                </a:solidFill>
                <a:latin typeface="Georgia"/>
                <a:cs typeface="Georgia"/>
              </a:rPr>
              <a:t>rc.com                                          </a:t>
            </a:r>
            <a:r>
              <a:rPr lang="en-US" sz="600" dirty="0" smtClean="0">
                <a:solidFill>
                  <a:schemeClr val="bg1"/>
                </a:solidFill>
                <a:latin typeface="Georgia"/>
                <a:cs typeface="Georgia"/>
              </a:rPr>
              <a:t>© 2018  Robinson &amp; Cole </a:t>
            </a:r>
            <a:r>
              <a:rPr lang="en-US" sz="500" dirty="0" smtClean="0">
                <a:solidFill>
                  <a:schemeClr val="bg1"/>
                </a:solidFill>
                <a:latin typeface="Georgia"/>
                <a:cs typeface="Georgia"/>
              </a:rPr>
              <a:t>LLP</a:t>
            </a:r>
            <a:r>
              <a:rPr lang="en-US" sz="600" dirty="0" smtClean="0">
                <a:solidFill>
                  <a:schemeClr val="bg1"/>
                </a:solidFill>
                <a:latin typeface="Georgia"/>
                <a:cs typeface="Georgia"/>
              </a:rPr>
              <a:t> </a:t>
            </a:r>
            <a:endParaRPr lang="en-US" sz="600" dirty="0">
              <a:solidFill>
                <a:schemeClr val="bg1"/>
              </a:solidFill>
              <a:latin typeface="Georgia"/>
              <a:cs typeface="Georgi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pic>
        <p:nvPicPr>
          <p:cNvPr id="18" name="Picture 17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27" y="6476540"/>
            <a:ext cx="1219527" cy="142370"/>
          </a:xfrm>
          <a:prstGeom prst="rect">
            <a:avLst/>
          </a:prstGeom>
        </p:spPr>
      </p:pic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862" y="6391657"/>
            <a:ext cx="3150085" cy="3078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Slide Number Placeholder 3"/>
          <p:cNvSpPr txBox="1">
            <a:spLocks/>
          </p:cNvSpPr>
          <p:nvPr/>
        </p:nvSpPr>
        <p:spPr>
          <a:xfrm>
            <a:off x="8199139" y="6397025"/>
            <a:ext cx="609600" cy="29986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2D7F9CCB-82DB-4C30-937E-160D6430B9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776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56578" y="6391656"/>
            <a:ext cx="8833104" cy="30956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48700" y="2273743"/>
            <a:ext cx="8833104" cy="126431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8700" y="2273743"/>
            <a:ext cx="8833104" cy="126431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pic>
        <p:nvPicPr>
          <p:cNvPr id="30" name="Picture 29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27" y="6476540"/>
            <a:ext cx="1219527" cy="142370"/>
          </a:xfrm>
          <a:prstGeom prst="rect">
            <a:avLst/>
          </a:prstGeom>
        </p:spPr>
      </p:pic>
      <p:sp>
        <p:nvSpPr>
          <p:cNvPr id="3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862" y="6391657"/>
            <a:ext cx="3150085" cy="3078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2" name="Slide Number Placeholder 3"/>
          <p:cNvSpPr txBox="1">
            <a:spLocks/>
          </p:cNvSpPr>
          <p:nvPr/>
        </p:nvSpPr>
        <p:spPr>
          <a:xfrm>
            <a:off x="8199139" y="6397025"/>
            <a:ext cx="609600" cy="29986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2D7F9CCB-82DB-4C30-937E-160D6430B9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81000"/>
            <a:ext cx="8534400" cy="809625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566672"/>
            <a:ext cx="4038600" cy="4681728"/>
          </a:xfrm>
        </p:spPr>
        <p:txBody>
          <a:bodyPr/>
          <a:lstStyle>
            <a:lvl1pPr>
              <a:defRPr sz="25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566672"/>
            <a:ext cx="4038600" cy="4681728"/>
          </a:xfrm>
        </p:spPr>
        <p:txBody>
          <a:bodyPr/>
          <a:lstStyle>
            <a:lvl1pPr>
              <a:defRPr sz="25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pic>
        <p:nvPicPr>
          <p:cNvPr id="11" name="Picture 10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27" y="6476540"/>
            <a:ext cx="1219527" cy="142370"/>
          </a:xfrm>
          <a:prstGeom prst="rect">
            <a:avLst/>
          </a:prstGeom>
        </p:spPr>
      </p:pic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862" y="6391657"/>
            <a:ext cx="3150085" cy="3078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>
          <a:xfrm>
            <a:off x="8199139" y="6397025"/>
            <a:ext cx="609600" cy="29986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2D7F9CCB-82DB-4C30-937E-160D6430B97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52400" y="152400"/>
            <a:ext cx="8833104" cy="126431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tx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latin typeface="Arial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476826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  <a:latin typeface="Arial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476826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>
                <a:latin typeface="Arial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301752" y="304801"/>
            <a:ext cx="8534400" cy="838200"/>
          </a:xfrm>
        </p:spPr>
        <p:txBody>
          <a:bodyPr rtlCol="0" anchor="ctr" anchorCtr="0"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pic>
        <p:nvPicPr>
          <p:cNvPr id="28" name="Picture 27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27" y="6476540"/>
            <a:ext cx="1219527" cy="142370"/>
          </a:xfrm>
          <a:prstGeom prst="rect">
            <a:avLst/>
          </a:prstGeom>
        </p:spPr>
      </p:pic>
      <p:sp>
        <p:nvSpPr>
          <p:cNvPr id="3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862" y="6391657"/>
            <a:ext cx="3150085" cy="3078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1" name="Slide Number Placeholder 3"/>
          <p:cNvSpPr txBox="1">
            <a:spLocks/>
          </p:cNvSpPr>
          <p:nvPr/>
        </p:nvSpPr>
        <p:spPr>
          <a:xfrm>
            <a:off x="8199139" y="6397025"/>
            <a:ext cx="609600" cy="29986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2D7F9CCB-82DB-4C30-937E-160D6430B9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6226"/>
            <a:ext cx="8534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27" y="6476540"/>
            <a:ext cx="1219527" cy="142370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862" y="6391657"/>
            <a:ext cx="3150085" cy="3078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8199139" y="6397025"/>
            <a:ext cx="609600" cy="29986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2D7F9CCB-82DB-4C30-937E-160D6430B9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62206" y="6391656"/>
            <a:ext cx="8833104" cy="30956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pic>
        <p:nvPicPr>
          <p:cNvPr id="13" name="Picture 12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27" y="6476540"/>
            <a:ext cx="1219527" cy="14237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862" y="6391657"/>
            <a:ext cx="3150085" cy="3078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Slide Number Placeholder 3"/>
          <p:cNvSpPr txBox="1">
            <a:spLocks/>
          </p:cNvSpPr>
          <p:nvPr/>
        </p:nvSpPr>
        <p:spPr>
          <a:xfrm>
            <a:off x="8199139" y="6397025"/>
            <a:ext cx="609600" cy="29986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2D7F9CCB-82DB-4C30-937E-160D6430B9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1"/>
          </a:solidFill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533400"/>
            <a:ext cx="2743200" cy="5943600"/>
          </a:xfrm>
          <a:prstGeom prst="rect">
            <a:avLst/>
          </a:prstGeom>
          <a:solidFill>
            <a:schemeClr val="bg2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chemeClr val="tx1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57303" y="6396336"/>
            <a:ext cx="8833104" cy="30956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pic>
        <p:nvPicPr>
          <p:cNvPr id="23" name="Picture 22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27" y="6476540"/>
            <a:ext cx="1219527" cy="142370"/>
          </a:xfrm>
          <a:prstGeom prst="rect">
            <a:avLst/>
          </a:prstGeom>
        </p:spPr>
      </p:pic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862" y="6391657"/>
            <a:ext cx="3150085" cy="3078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Slide Number Placeholder 3"/>
          <p:cNvSpPr txBox="1">
            <a:spLocks/>
          </p:cNvSpPr>
          <p:nvPr/>
        </p:nvSpPr>
        <p:spPr>
          <a:xfrm>
            <a:off x="8199139" y="6397025"/>
            <a:ext cx="609600" cy="29986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2D7F9CCB-82DB-4C30-937E-160D6430B9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1"/>
          </a:solidFill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533400"/>
            <a:ext cx="2743200" cy="5953601"/>
          </a:xfrm>
          <a:prstGeom prst="rect">
            <a:avLst/>
          </a:prstGeom>
          <a:solidFill>
            <a:schemeClr val="bg2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latin typeface="Arial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96336"/>
            <a:ext cx="8833104" cy="30956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pic>
        <p:nvPicPr>
          <p:cNvPr id="25" name="Picture 24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27" y="6476540"/>
            <a:ext cx="1219527" cy="142370"/>
          </a:xfrm>
          <a:prstGeom prst="rect">
            <a:avLst/>
          </a:prstGeom>
        </p:spPr>
      </p:pic>
      <p:sp>
        <p:nvSpPr>
          <p:cNvPr id="2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862" y="6391657"/>
            <a:ext cx="3150085" cy="3078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Slide Number Placeholder 3"/>
          <p:cNvSpPr txBox="1">
            <a:spLocks/>
          </p:cNvSpPr>
          <p:nvPr/>
        </p:nvSpPr>
        <p:spPr>
          <a:xfrm>
            <a:off x="8199139" y="6397025"/>
            <a:ext cx="609600" cy="29986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2D7F9CCB-82DB-4C30-937E-160D6430B9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27" y="6476540"/>
            <a:ext cx="1219527" cy="14237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862" y="6391657"/>
            <a:ext cx="3150085" cy="3078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>
          <a:xfrm>
            <a:off x="8199139" y="6397025"/>
            <a:ext cx="609600" cy="29986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2D7F9CCB-82DB-4C30-937E-160D6430B9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6150" y="304801"/>
            <a:ext cx="15430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pic>
        <p:nvPicPr>
          <p:cNvPr id="15" name="Picture 14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27" y="6476540"/>
            <a:ext cx="1219527" cy="142370"/>
          </a:xfrm>
          <a:prstGeom prst="rect">
            <a:avLst/>
          </a:prstGeom>
        </p:spPr>
      </p:pic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862" y="6391657"/>
            <a:ext cx="3150085" cy="3078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Slide Number Placeholder 3"/>
          <p:cNvSpPr txBox="1">
            <a:spLocks/>
          </p:cNvSpPr>
          <p:nvPr/>
        </p:nvSpPr>
        <p:spPr>
          <a:xfrm>
            <a:off x="8199139" y="6397025"/>
            <a:ext cx="609600" cy="29986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2D7F9CCB-82DB-4C30-937E-160D6430B9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00186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rc.com/index.cfm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126" y="6398386"/>
            <a:ext cx="8833104" cy="30956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316747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304800"/>
            <a:ext cx="8534400" cy="866775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pic>
        <p:nvPicPr>
          <p:cNvPr id="27" name="Picture 26">
            <a:hlinkClick r:id="rId14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27" y="6476540"/>
            <a:ext cx="1219527" cy="142370"/>
          </a:xfrm>
          <a:prstGeom prst="rect">
            <a:avLst/>
          </a:prstGeom>
        </p:spPr>
      </p:pic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00862" y="6391657"/>
            <a:ext cx="3150085" cy="3078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3"/>
          <p:cNvSpPr txBox="1">
            <a:spLocks/>
          </p:cNvSpPr>
          <p:nvPr/>
        </p:nvSpPr>
        <p:spPr>
          <a:xfrm>
            <a:off x="8199139" y="6397025"/>
            <a:ext cx="609600" cy="29986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2D7F9CCB-82DB-4C30-937E-160D6430B9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300" kern="1200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tx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Arial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tx1"/>
        </a:buClr>
        <a:buSzPct val="70000"/>
        <a:buFont typeface="Wingdings"/>
        <a:buChar char=""/>
        <a:defRPr kumimoji="0" sz="2200" kern="1200">
          <a:solidFill>
            <a:schemeClr val="tx1"/>
          </a:solidFill>
          <a:latin typeface="Arial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tx1"/>
        </a:buClr>
        <a:buSzPct val="75000"/>
        <a:buFont typeface="Lucida Grande"/>
        <a:buChar char="●"/>
        <a:defRPr kumimoji="0" sz="2000" kern="1200">
          <a:solidFill>
            <a:schemeClr val="tx1"/>
          </a:solidFill>
          <a:latin typeface="Arial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tx1"/>
        </a:buClr>
        <a:buSzPct val="70000"/>
        <a:buFont typeface="Wingdings"/>
        <a:buChar char=""/>
        <a:defRPr kumimoji="0"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tx1"/>
        </a:buClr>
        <a:buFontTx/>
        <a:buChar char="•"/>
        <a:defRPr kumimoji="0" sz="1800" kern="1200">
          <a:solidFill>
            <a:schemeClr val="tx1"/>
          </a:solidFill>
          <a:latin typeface="Arial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bfreeman@rc.com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2632" y="4308942"/>
            <a:ext cx="6390167" cy="1104825"/>
          </a:xfrm>
        </p:spPr>
        <p:txBody>
          <a:bodyPr>
            <a:normAutofit/>
          </a:bodyPr>
          <a:lstStyle/>
          <a:p>
            <a:r>
              <a:rPr lang="en-US" kern="0" spc="0" dirty="0" smtClean="0"/>
              <a:t>AIR &amp; WASTE MANAGEMENT ASSOCIATION – NEW ENGLAND CHAPTER  FALL Conference</a:t>
            </a:r>
          </a:p>
          <a:p>
            <a:r>
              <a:rPr lang="en-US" kern="0" spc="0" dirty="0" err="1" smtClean="0"/>
              <a:t>OCTOber</a:t>
            </a:r>
            <a:r>
              <a:rPr lang="en-US" kern="0" spc="0" dirty="0" smtClean="0"/>
              <a:t> 11, 2018</a:t>
            </a:r>
          </a:p>
          <a:p>
            <a:r>
              <a:rPr lang="en-US" kern="0" spc="0" dirty="0" smtClean="0"/>
              <a:t>BRIAN FREEMAN, Esq</a:t>
            </a:r>
            <a:r>
              <a:rPr lang="en-US" kern="0" spc="0" dirty="0"/>
              <a:t>.</a:t>
            </a:r>
            <a:endParaRPr lang="en-US" kern="0" spc="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kern="0" dirty="0" err="1" smtClean="0"/>
              <a:t>NSR</a:t>
            </a:r>
            <a:r>
              <a:rPr lang="en-US" kern="0" dirty="0" smtClean="0"/>
              <a:t> Reform:  </a:t>
            </a:r>
            <a:br>
              <a:rPr lang="en-US" kern="0" dirty="0" smtClean="0"/>
            </a:br>
            <a:r>
              <a:rPr lang="en-US" kern="0" dirty="0" smtClean="0"/>
              <a:t>Courts, Crystal Balls and Cautions 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7439570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Background:  </a:t>
            </a:r>
            <a:br>
              <a:rPr lang="en-US" dirty="0"/>
            </a:br>
            <a:r>
              <a:rPr lang="en-US" dirty="0" err="1"/>
              <a:t>NSR</a:t>
            </a:r>
            <a:r>
              <a:rPr lang="en-US" dirty="0"/>
              <a:t> </a:t>
            </a:r>
            <a:r>
              <a:rPr lang="en-US" dirty="0" err="1" smtClean="0"/>
              <a:t>wayfinding</a:t>
            </a:r>
            <a:r>
              <a:rPr lang="en-US" dirty="0" smtClean="0"/>
              <a:t> for </a:t>
            </a:r>
            <a:r>
              <a:rPr lang="en-US" dirty="0"/>
              <a:t>the uninitiated (and the pros)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6705600" cy="396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64295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</a:t>
            </a:r>
            <a:r>
              <a:rPr lang="en-US" dirty="0" err="1" smtClean="0"/>
              <a:t>NSR</a:t>
            </a:r>
            <a:r>
              <a:rPr lang="en-US" dirty="0" smtClean="0"/>
              <a:t> reforms or potential reforms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Project </a:t>
            </a:r>
            <a:r>
              <a:rPr lang="en-US" dirty="0" smtClean="0"/>
              <a:t>netting</a:t>
            </a:r>
          </a:p>
          <a:p>
            <a:pPr marL="274320" lvl="1" indent="0">
              <a:buNone/>
            </a:pPr>
            <a:r>
              <a:rPr lang="en-US" dirty="0" smtClean="0"/>
              <a:t>(</a:t>
            </a:r>
            <a:r>
              <a:rPr lang="en-US" dirty="0"/>
              <a:t>a/k/a project emissions accounting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Projected actuals vs. “actual actuals”</a:t>
            </a:r>
          </a:p>
          <a:p>
            <a:r>
              <a:rPr lang="en-US" dirty="0" smtClean="0"/>
              <a:t>Aggregation:  “Adjacent</a:t>
            </a:r>
            <a:r>
              <a:rPr lang="en-US" dirty="0"/>
              <a:t>”</a:t>
            </a:r>
          </a:p>
          <a:p>
            <a:r>
              <a:rPr lang="en-US" dirty="0"/>
              <a:t>Aggregation</a:t>
            </a:r>
            <a:r>
              <a:rPr lang="en-US" dirty="0" smtClean="0"/>
              <a:t>:  “</a:t>
            </a:r>
            <a:r>
              <a:rPr lang="en-US" dirty="0"/>
              <a:t>Common control”</a:t>
            </a:r>
          </a:p>
          <a:p>
            <a:r>
              <a:rPr lang="en-US" dirty="0" smtClean="0"/>
              <a:t>Proposed ACE rule – </a:t>
            </a:r>
            <a:r>
              <a:rPr lang="en-US" dirty="0" err="1"/>
              <a:t>NSR</a:t>
            </a:r>
            <a:r>
              <a:rPr lang="en-US" dirty="0"/>
              <a:t> </a:t>
            </a:r>
            <a:r>
              <a:rPr lang="en-US" dirty="0" smtClean="0"/>
              <a:t>provisions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19435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</a:t>
            </a:r>
            <a:r>
              <a:rPr lang="en-US" dirty="0" err="1" smtClean="0"/>
              <a:t>NSR</a:t>
            </a:r>
            <a:r>
              <a:rPr lang="en-US" dirty="0" smtClean="0"/>
              <a:t> reforms and potential reforms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Project netting </a:t>
            </a:r>
          </a:p>
          <a:p>
            <a:pPr marL="274320" lvl="1" indent="0">
              <a:buNone/>
            </a:pPr>
            <a:r>
              <a:rPr lang="en-US" dirty="0" smtClean="0"/>
              <a:t>(a/k/a project emissions accounting)</a:t>
            </a:r>
          </a:p>
          <a:p>
            <a:r>
              <a:rPr lang="en-US" dirty="0" smtClean="0"/>
              <a:t>Projected actuals vs. “actual actuals”</a:t>
            </a:r>
          </a:p>
          <a:p>
            <a:r>
              <a:rPr lang="en-US" dirty="0"/>
              <a:t>Aggregation</a:t>
            </a:r>
            <a:r>
              <a:rPr lang="en-US" dirty="0" smtClean="0"/>
              <a:t>: </a:t>
            </a:r>
            <a:r>
              <a:rPr lang="en-US" dirty="0"/>
              <a:t>“Common </a:t>
            </a:r>
            <a:r>
              <a:rPr lang="en-US" dirty="0" smtClean="0"/>
              <a:t>control”</a:t>
            </a:r>
          </a:p>
          <a:p>
            <a:r>
              <a:rPr lang="en-US" dirty="0"/>
              <a:t>Aggregation</a:t>
            </a:r>
            <a:r>
              <a:rPr lang="en-US" dirty="0" smtClean="0"/>
              <a:t>:  “Adjacent”</a:t>
            </a:r>
          </a:p>
          <a:p>
            <a:r>
              <a:rPr lang="en-US" dirty="0" smtClean="0"/>
              <a:t>Proposed ACE rule – </a:t>
            </a:r>
            <a:r>
              <a:rPr lang="en-US" dirty="0" err="1" smtClean="0"/>
              <a:t>NSR</a:t>
            </a:r>
            <a:r>
              <a:rPr lang="en-US" dirty="0" smtClean="0"/>
              <a:t> provisions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324600" y="1648691"/>
            <a:ext cx="2057400" cy="5303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75000"/>
              <a:buFont typeface="Lucida Grande"/>
              <a:buChar char="●"/>
              <a:defRPr kumimoji="0"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GUIDANCE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324600" y="2405148"/>
            <a:ext cx="2057400" cy="5303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75000"/>
              <a:buFont typeface="Lucida Grande"/>
              <a:buChar char="●"/>
              <a:defRPr kumimoji="0"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GUIDANCE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324600" y="2895600"/>
            <a:ext cx="2057400" cy="5303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75000"/>
              <a:buFont typeface="Lucida Grande"/>
              <a:buChar char="●"/>
              <a:defRPr kumimoji="0"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GUIDANCE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715000" y="3425952"/>
            <a:ext cx="3581400" cy="530352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75000"/>
              <a:buFont typeface="Lucida Grande"/>
              <a:buChar char="●"/>
              <a:defRPr kumimoji="0"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GUIDANCE EXPECTED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66632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Practical consequences of guidance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Not </a:t>
            </a:r>
            <a: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  <a:t>“final action” subject to judicial </a:t>
            </a:r>
            <a:r>
              <a:rPr lang="en-US" dirty="0" smtClean="0">
                <a:solidFill>
                  <a:srgbClr val="000000"/>
                </a:solidFill>
                <a:sym typeface="Wingdings" panose="05000000000000000000" pitchFamily="2" charset="2"/>
              </a:rPr>
              <a:t>review</a:t>
            </a: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r>
              <a:rPr lang="en-US" dirty="0" smtClean="0">
                <a:solidFill>
                  <a:srgbClr val="000000"/>
                </a:solidFill>
                <a:sym typeface="Wingdings" panose="05000000000000000000" pitchFamily="2" charset="2"/>
              </a:rPr>
              <a:t>Delegated states:  Must individually adopt</a:t>
            </a: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r>
              <a:rPr lang="en-US" dirty="0" smtClean="0">
                <a:solidFill>
                  <a:srgbClr val="000000"/>
                </a:solidFill>
                <a:sym typeface="Wingdings" panose="05000000000000000000" pitchFamily="2" charset="2"/>
              </a:rPr>
              <a:t>So:  Challenges </a:t>
            </a:r>
            <a: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  <a:t>will likely </a:t>
            </a:r>
            <a:r>
              <a:rPr lang="en-US" dirty="0" smtClean="0">
                <a:solidFill>
                  <a:srgbClr val="000000"/>
                </a:solidFill>
                <a:sym typeface="Wingdings" panose="05000000000000000000" pitchFamily="2" charset="2"/>
              </a:rPr>
              <a:t>come once </a:t>
            </a:r>
            <a: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  <a:t>used </a:t>
            </a:r>
            <a:endParaRPr lang="en-US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lvl="1"/>
            <a:r>
              <a:rPr lang="en-US" sz="2300" dirty="0" smtClean="0">
                <a:solidFill>
                  <a:srgbClr val="000000"/>
                </a:solidFill>
                <a:sym typeface="Wingdings" panose="05000000000000000000" pitchFamily="2" charset="2"/>
              </a:rPr>
              <a:t>E.g., in permitting decision</a:t>
            </a:r>
          </a:p>
          <a:p>
            <a:pPr lvl="1"/>
            <a:r>
              <a:rPr lang="en-US" sz="2300" dirty="0" smtClean="0">
                <a:solidFill>
                  <a:srgbClr val="000000"/>
                </a:solidFill>
                <a:sym typeface="Wingdings" panose="05000000000000000000" pitchFamily="2" charset="2"/>
              </a:rPr>
              <a:t>Set up for NGO citizen suit against the source</a:t>
            </a:r>
          </a:p>
          <a:p>
            <a:pPr marL="274320" lvl="1" indent="0">
              <a:buNone/>
            </a:pPr>
            <a:endParaRPr lang="en-US" sz="2300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r>
              <a:rPr lang="en-US" dirty="0" smtClean="0">
                <a:solidFill>
                  <a:srgbClr val="000000"/>
                </a:solidFill>
                <a:sym typeface="Wingdings" panose="05000000000000000000" pitchFamily="2" charset="2"/>
              </a:rPr>
              <a:t>So:  more </a:t>
            </a:r>
            <a: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  <a:t>uncertainty for regulated parties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08451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 netting (project emissions accounting)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01752" y="1527048"/>
            <a:ext cx="850392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Arial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75000"/>
              <a:buFont typeface="Lucida Grande"/>
              <a:buChar char="●"/>
              <a:defRPr kumimoji="0"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Arial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052139"/>
              </p:ext>
            </p:extLst>
          </p:nvPr>
        </p:nvGraphicFramePr>
        <p:xfrm>
          <a:off x="301752" y="1527048"/>
          <a:ext cx="8503920" cy="45587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7662"/>
                <a:gridCol w="3213129"/>
                <a:gridCol w="3213129"/>
              </a:tblGrid>
              <a:tr h="7667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Old interpretation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New interpretation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(3/13/18 guidance memo)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421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Step  1:  “Significant emissions increase”?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Consider only increases from the project 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Consider </a:t>
                      </a:r>
                      <a:r>
                        <a:rPr lang="en-US" sz="1800" b="1" u="sng" dirty="0">
                          <a:effectLst/>
                        </a:rPr>
                        <a:t>both</a:t>
                      </a:r>
                      <a:r>
                        <a:rPr lang="en-US" sz="1800" dirty="0">
                          <a:effectLst/>
                        </a:rPr>
                        <a:t> increases and decreases from any units that part of the </a:t>
                      </a:r>
                      <a:r>
                        <a:rPr lang="en-US" sz="1800" dirty="0" smtClean="0">
                          <a:effectLst/>
                        </a:rPr>
                        <a:t>project.  Need not be federally enforceable; need</a:t>
                      </a:r>
                      <a:r>
                        <a:rPr lang="en-US" sz="1800" baseline="0" dirty="0" smtClean="0">
                          <a:effectLst/>
                        </a:rPr>
                        <a:t> only be projected post-project.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186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Step 2:  “Significant net emissions increase”?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Netting</a:t>
                      </a:r>
                      <a:r>
                        <a:rPr lang="en-US" sz="1800" dirty="0">
                          <a:effectLst/>
                        </a:rPr>
                        <a:t>:  Consider increases and </a:t>
                      </a:r>
                      <a:r>
                        <a:rPr lang="en-US" sz="1800" dirty="0" smtClean="0">
                          <a:effectLst/>
                        </a:rPr>
                        <a:t>federally</a:t>
                      </a:r>
                      <a:r>
                        <a:rPr lang="en-US" sz="1800" baseline="0" dirty="0" smtClean="0">
                          <a:effectLst/>
                        </a:rPr>
                        <a:t> enforceable </a:t>
                      </a:r>
                      <a:r>
                        <a:rPr lang="en-US" sz="1800" dirty="0" smtClean="0">
                          <a:effectLst/>
                        </a:rPr>
                        <a:t>decreases source-wide (including federally enforceable decreases from the project)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Netting:  </a:t>
                      </a:r>
                      <a:r>
                        <a:rPr lang="en-US" sz="1800" dirty="0">
                          <a:effectLst/>
                        </a:rPr>
                        <a:t>Consider increases and </a:t>
                      </a:r>
                      <a:r>
                        <a:rPr lang="en-US" sz="1800" dirty="0" smtClean="0">
                          <a:effectLst/>
                        </a:rPr>
                        <a:t>decreases source-wide (other than the project)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942154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 netting (project emissions accounting)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371600"/>
            <a:ext cx="8503920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Court challenge </a:t>
            </a:r>
            <a:r>
              <a:rPr lang="en-US" dirty="0" smtClean="0"/>
              <a:t>pending – but on hold pending …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lvl="0"/>
            <a:r>
              <a:rPr lang="en-US" dirty="0" smtClean="0"/>
              <a:t>… proposed </a:t>
            </a:r>
            <a:r>
              <a:rPr lang="en-US" dirty="0"/>
              <a:t>rule to codify the new </a:t>
            </a:r>
            <a:r>
              <a:rPr lang="en-US" dirty="0" smtClean="0"/>
              <a:t>policy</a:t>
            </a:r>
          </a:p>
          <a:p>
            <a:pPr lvl="1"/>
            <a:r>
              <a:rPr lang="en-US" dirty="0" smtClean="0"/>
              <a:t>Also to address defining </a:t>
            </a:r>
            <a:r>
              <a:rPr lang="en-US" dirty="0"/>
              <a:t>the scope of the “project</a:t>
            </a:r>
            <a:r>
              <a:rPr lang="en-US" dirty="0" smtClean="0"/>
              <a:t>” (</a:t>
            </a:r>
            <a:r>
              <a:rPr lang="en-US" dirty="0"/>
              <a:t>“project aggregation</a:t>
            </a:r>
            <a:r>
              <a:rPr lang="en-US" dirty="0" smtClean="0"/>
              <a:t>”)?</a:t>
            </a:r>
          </a:p>
          <a:p>
            <a:pPr lvl="1"/>
            <a:r>
              <a:rPr lang="en-US" dirty="0" smtClean="0"/>
              <a:t>This fall?</a:t>
            </a:r>
          </a:p>
          <a:p>
            <a:pPr marL="274320" lvl="1" indent="0">
              <a:buNone/>
            </a:pPr>
            <a:endParaRPr lang="en-US" dirty="0" smtClean="0"/>
          </a:p>
          <a:p>
            <a:r>
              <a:rPr lang="en-US" dirty="0" smtClean="0"/>
              <a:t>Beware:</a:t>
            </a:r>
          </a:p>
          <a:p>
            <a:pPr lvl="1"/>
            <a:r>
              <a:rPr lang="en-US" dirty="0" smtClean="0"/>
              <a:t>Guidance does not address additional wrinkles under Nonattainment </a:t>
            </a:r>
            <a:r>
              <a:rPr lang="en-US" dirty="0" err="1" smtClean="0"/>
              <a:t>NSR</a:t>
            </a:r>
            <a:endParaRPr lang="en-US" dirty="0" smtClean="0"/>
          </a:p>
          <a:p>
            <a:pPr lvl="1"/>
            <a:r>
              <a:rPr lang="en-US" dirty="0" smtClean="0"/>
              <a:t>Regardless of court challenge, policy is reversible</a:t>
            </a:r>
          </a:p>
          <a:p>
            <a:pPr lvl="1"/>
            <a:r>
              <a:rPr lang="en-US" dirty="0" smtClean="0"/>
              <a:t>State law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45093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Actual-to-projected-actual calculations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For “Step 1</a:t>
            </a:r>
            <a:r>
              <a:rPr lang="en-US" dirty="0" smtClean="0"/>
              <a:t>”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12/7/17 </a:t>
            </a:r>
            <a:r>
              <a:rPr lang="en-US" dirty="0"/>
              <a:t>guidance memorandum:</a:t>
            </a:r>
          </a:p>
          <a:p>
            <a:pPr lvl="1"/>
            <a:r>
              <a:rPr lang="en-US" dirty="0"/>
              <a:t>“Clear error” standard, no more “second-guessing” </a:t>
            </a:r>
          </a:p>
          <a:p>
            <a:pPr lvl="1"/>
            <a:r>
              <a:rPr lang="en-US" dirty="0"/>
              <a:t>No harm, no foul</a:t>
            </a:r>
          </a:p>
          <a:p>
            <a:pPr lvl="1"/>
            <a:r>
              <a:rPr lang="en-US" dirty="0"/>
              <a:t>Good-faith presumption for an intent to control actuals</a:t>
            </a:r>
          </a:p>
          <a:p>
            <a:pPr marL="27432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17035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“Actual-to-projected-actual” calculations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01752" y="1527048"/>
            <a:ext cx="8503920" cy="4772152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Arial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75000"/>
              <a:buFont typeface="Lucida Grande"/>
              <a:buChar char="●"/>
              <a:defRPr kumimoji="0"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Arial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Result</a:t>
            </a:r>
            <a:r>
              <a:rPr lang="en-US" dirty="0"/>
              <a:t>:  More latitude for avoiding </a:t>
            </a:r>
            <a:r>
              <a:rPr lang="en-US" dirty="0" err="1" smtClean="0"/>
              <a:t>NSR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Court challenge:  ??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Cautions:</a:t>
            </a:r>
            <a:endParaRPr lang="en-US" dirty="0"/>
          </a:p>
          <a:p>
            <a:pPr lvl="1"/>
            <a:r>
              <a:rPr lang="en-US" dirty="0"/>
              <a:t>Just a </a:t>
            </a:r>
            <a:r>
              <a:rPr lang="en-US" dirty="0" smtClean="0"/>
              <a:t>policy, subject </a:t>
            </a:r>
            <a:r>
              <a:rPr lang="en-US" dirty="0"/>
              <a:t>to future reversal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tate </a:t>
            </a:r>
            <a:r>
              <a:rPr lang="en-US" dirty="0"/>
              <a:t>interpretations</a:t>
            </a:r>
          </a:p>
          <a:p>
            <a:pPr marL="27432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209843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Aggregation</a:t>
            </a:r>
            <a:r>
              <a:rPr lang="en-US" dirty="0" smtClean="0"/>
              <a:t>:  “Common control”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01752" y="1527048"/>
            <a:ext cx="8503920" cy="457200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75000"/>
              <a:buFont typeface="Lucida Grande"/>
              <a:buChar char="●"/>
              <a:defRPr kumimoji="0"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EPA </a:t>
            </a:r>
            <a:r>
              <a:rPr lang="en-US" dirty="0"/>
              <a:t>letter to </a:t>
            </a:r>
            <a:r>
              <a:rPr lang="en-US" dirty="0" err="1"/>
              <a:t>PADEP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/>
              <a:t>4/30/18):  </a:t>
            </a:r>
            <a:r>
              <a:rPr lang="en-US" dirty="0" smtClean="0"/>
              <a:t>Narrows the term </a:t>
            </a:r>
          </a:p>
          <a:p>
            <a:pPr lvl="1"/>
            <a:r>
              <a:rPr lang="en-US" sz="2700" b="1" u="sng" dirty="0" smtClean="0"/>
              <a:t>Old</a:t>
            </a:r>
            <a:r>
              <a:rPr lang="en-US" sz="2700" dirty="0"/>
              <a:t>:  </a:t>
            </a:r>
            <a:endParaRPr lang="en-US" sz="2700" dirty="0" smtClean="0"/>
          </a:p>
          <a:p>
            <a:pPr lvl="2"/>
            <a:r>
              <a:rPr lang="en-US" sz="2200" dirty="0" smtClean="0"/>
              <a:t>“Substantial relationship” (</a:t>
            </a:r>
            <a:r>
              <a:rPr lang="en-US" sz="2200" u="sng" dirty="0" smtClean="0"/>
              <a:t>e.g.</a:t>
            </a:r>
            <a:r>
              <a:rPr lang="en-US" sz="2200" dirty="0" smtClean="0"/>
              <a:t>, ability to influence, esp</a:t>
            </a:r>
            <a:r>
              <a:rPr lang="en-US" sz="2200" dirty="0"/>
              <a:t>. support or dependency relationship)</a:t>
            </a:r>
          </a:p>
          <a:p>
            <a:pPr lvl="1"/>
            <a:r>
              <a:rPr lang="en-US" sz="2700" b="1" u="sng" dirty="0"/>
              <a:t>New</a:t>
            </a:r>
            <a:r>
              <a:rPr lang="en-US" sz="2700" dirty="0"/>
              <a:t>:  </a:t>
            </a:r>
          </a:p>
          <a:p>
            <a:pPr lvl="2"/>
            <a:r>
              <a:rPr lang="en-US" sz="2200" dirty="0"/>
              <a:t>“power or authority to dictate decisions” … </a:t>
            </a:r>
          </a:p>
          <a:p>
            <a:pPr lvl="2"/>
            <a:r>
              <a:rPr lang="en-US" sz="2200" dirty="0"/>
              <a:t>… AND these decisions must “affect the applicability of, or compliance with, relevant air pollution regulatory requirements</a:t>
            </a:r>
            <a:r>
              <a:rPr lang="en-US" sz="2200" dirty="0" smtClean="0"/>
              <a:t>”</a:t>
            </a:r>
          </a:p>
          <a:p>
            <a:r>
              <a:rPr lang="en-US" dirty="0" smtClean="0"/>
              <a:t>Proposed rule this fall?</a:t>
            </a:r>
          </a:p>
          <a:p>
            <a:r>
              <a:rPr lang="en-US" dirty="0" smtClean="0"/>
              <a:t>Again, beware states …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7509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Aggregation: “Adjacent”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01752" y="1527048"/>
            <a:ext cx="8503920" cy="457200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75000"/>
              <a:buFont typeface="Lucida Grande"/>
              <a:buChar char="●"/>
              <a:defRPr kumimoji="0"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EPA draft guidance to regional air chiefs (9/4/2018)</a:t>
            </a:r>
          </a:p>
          <a:p>
            <a:pPr lvl="1"/>
            <a:r>
              <a:rPr lang="en-US" b="1" u="sng" dirty="0" smtClean="0"/>
              <a:t>Prior</a:t>
            </a:r>
            <a:r>
              <a:rPr lang="en-US" dirty="0"/>
              <a:t>:  “functional interrelatedness</a:t>
            </a:r>
            <a:r>
              <a:rPr lang="en-US" dirty="0" smtClean="0"/>
              <a:t>”</a:t>
            </a:r>
            <a:endParaRPr lang="en-US" dirty="0"/>
          </a:p>
          <a:p>
            <a:pPr lvl="1"/>
            <a:r>
              <a:rPr lang="en-US" b="1" u="sng" dirty="0" smtClean="0"/>
              <a:t>Proposed new</a:t>
            </a:r>
            <a:r>
              <a:rPr lang="en-US" b="1" dirty="0" smtClean="0"/>
              <a:t>:  </a:t>
            </a:r>
            <a:r>
              <a:rPr lang="en-US" dirty="0" smtClean="0"/>
              <a:t>Physical proximity</a:t>
            </a:r>
          </a:p>
          <a:p>
            <a:pPr marL="274320" lvl="1" indent="0">
              <a:buNone/>
            </a:pPr>
            <a:endParaRPr lang="en-US" dirty="0" smtClean="0"/>
          </a:p>
          <a:p>
            <a:r>
              <a:rPr lang="en-US" dirty="0" smtClean="0"/>
              <a:t>Stated goal:  More objective, certain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If adopted, court challenge likely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Note</a:t>
            </a:r>
            <a:r>
              <a:rPr lang="en-US" dirty="0"/>
              <a:t>:  Would not apply to oil &amp; gas sector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523181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ACE rule: “Emissions rate”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371600"/>
            <a:ext cx="8503920" cy="4953000"/>
          </a:xfrm>
        </p:spPr>
        <p:txBody>
          <a:bodyPr>
            <a:normAutofit/>
          </a:bodyPr>
          <a:lstStyle/>
          <a:p>
            <a:pPr marL="274320" lvl="1">
              <a:buSzPct val="85000"/>
              <a:buFont typeface="Wingdings 2"/>
              <a:buChar char=""/>
            </a:pPr>
            <a:r>
              <a:rPr lang="en-US" sz="2700" dirty="0" smtClean="0"/>
              <a:t>For large fossil power plants only</a:t>
            </a:r>
          </a:p>
          <a:p>
            <a:pPr marL="0" lvl="1" indent="0">
              <a:buSzPct val="85000"/>
              <a:buNone/>
            </a:pPr>
            <a:endParaRPr lang="en-US" sz="2700" dirty="0" smtClean="0"/>
          </a:p>
          <a:p>
            <a:pPr marL="274320" lvl="1">
              <a:buSzPct val="85000"/>
              <a:buFont typeface="Wingdings 2"/>
              <a:buChar char=""/>
            </a:pPr>
            <a:r>
              <a:rPr lang="en-US" sz="2700" dirty="0" smtClean="0"/>
              <a:t>Goal</a:t>
            </a:r>
            <a:r>
              <a:rPr lang="en-US" sz="2700" dirty="0"/>
              <a:t>:  Allow power plants to comply with ACE requirements for efficiency improvements without triggering </a:t>
            </a:r>
            <a:r>
              <a:rPr lang="en-US" sz="2700" dirty="0" err="1"/>
              <a:t>NSR</a:t>
            </a:r>
            <a:endParaRPr lang="en-US" sz="2700" dirty="0"/>
          </a:p>
          <a:p>
            <a:pPr marL="0" indent="0">
              <a:buNone/>
            </a:pPr>
            <a:endParaRPr lang="en-US" dirty="0" smtClean="0"/>
          </a:p>
          <a:p>
            <a:pPr marL="274320" lvl="1">
              <a:buSzPct val="85000"/>
              <a:buFont typeface="Wingdings 2"/>
              <a:buChar char=""/>
            </a:pPr>
            <a:r>
              <a:rPr lang="en-US" sz="2700" dirty="0" smtClean="0"/>
              <a:t>Proposes to change </a:t>
            </a:r>
            <a:r>
              <a:rPr lang="en-US" sz="2700" dirty="0" err="1" smtClean="0"/>
              <a:t>NSR</a:t>
            </a:r>
            <a:r>
              <a:rPr lang="en-US" sz="2700" dirty="0" smtClean="0"/>
              <a:t> </a:t>
            </a:r>
            <a:r>
              <a:rPr lang="en-US" sz="2700" dirty="0"/>
              <a:t>trigger basis from </a:t>
            </a:r>
            <a:r>
              <a:rPr lang="en-US" sz="2700" u="sng" dirty="0"/>
              <a:t>annual</a:t>
            </a:r>
            <a:r>
              <a:rPr lang="en-US" sz="2700" dirty="0"/>
              <a:t> to </a:t>
            </a:r>
            <a:r>
              <a:rPr lang="en-US" sz="2700" u="sng" dirty="0"/>
              <a:t>hourly</a:t>
            </a:r>
            <a:r>
              <a:rPr lang="en-US" sz="2700" dirty="0"/>
              <a:t> </a:t>
            </a:r>
            <a:r>
              <a:rPr lang="en-US" sz="2700" dirty="0" smtClean="0"/>
              <a:t>emissions</a:t>
            </a:r>
          </a:p>
          <a:p>
            <a:pPr marL="548640" lvl="2">
              <a:buSzPct val="85000"/>
              <a:buFont typeface="Wingdings 2"/>
              <a:buChar char=""/>
            </a:pPr>
            <a:r>
              <a:rPr lang="en-US" sz="2200" dirty="0" smtClean="0"/>
              <a:t>Comment sought on three </a:t>
            </a:r>
            <a:r>
              <a:rPr lang="en-US" sz="2200" dirty="0"/>
              <a:t>alternatives </a:t>
            </a:r>
            <a:r>
              <a:rPr lang="en-US" sz="2200" dirty="0" smtClean="0"/>
              <a:t>for how </a:t>
            </a:r>
            <a:r>
              <a:rPr lang="en-US" sz="2200" dirty="0"/>
              <a:t>to determine hourly emission rate </a:t>
            </a:r>
            <a:r>
              <a:rPr lang="en-US" sz="2200" dirty="0" smtClean="0"/>
              <a:t>baseline</a:t>
            </a:r>
          </a:p>
          <a:p>
            <a:pPr marL="548640" lvl="2">
              <a:buSzPct val="85000"/>
              <a:buFont typeface="Wingdings 2"/>
              <a:buChar char=""/>
            </a:pPr>
            <a:r>
              <a:rPr lang="en-US" sz="2200" dirty="0" smtClean="0"/>
              <a:t>All </a:t>
            </a:r>
            <a:r>
              <a:rPr lang="en-US" sz="2200" dirty="0"/>
              <a:t>alternatives would be within a 5-year </a:t>
            </a:r>
            <a:r>
              <a:rPr lang="en-US" sz="2200" dirty="0" err="1"/>
              <a:t>lookback</a:t>
            </a:r>
            <a:r>
              <a:rPr lang="en-US" sz="2200" dirty="0"/>
              <a:t> </a:t>
            </a:r>
            <a:r>
              <a:rPr lang="en-US" sz="2200" dirty="0" smtClean="0"/>
              <a:t>period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435462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ACE in the courts?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Challenge likely to focus on </a:t>
            </a:r>
            <a:r>
              <a:rPr lang="en-US" dirty="0" err="1" smtClean="0"/>
              <a:t>GHG</a:t>
            </a:r>
            <a:r>
              <a:rPr lang="en-US" dirty="0" smtClean="0"/>
              <a:t>/</a:t>
            </a:r>
            <a:r>
              <a:rPr lang="en-US" dirty="0"/>
              <a:t>§</a:t>
            </a:r>
            <a:r>
              <a:rPr lang="en-US" dirty="0" smtClean="0"/>
              <a:t>111 issues </a:t>
            </a:r>
          </a:p>
          <a:p>
            <a:endParaRPr lang="en-US" dirty="0" smtClean="0"/>
          </a:p>
          <a:p>
            <a:r>
              <a:rPr lang="en-US" dirty="0" smtClean="0"/>
              <a:t>But </a:t>
            </a:r>
            <a:r>
              <a:rPr lang="en-US" dirty="0" err="1" smtClean="0"/>
              <a:t>NSR</a:t>
            </a:r>
            <a:r>
              <a:rPr lang="en-US" dirty="0" smtClean="0"/>
              <a:t> revisions as Achilles heel?</a:t>
            </a:r>
          </a:p>
        </p:txBody>
      </p:sp>
    </p:spTree>
    <p:extLst>
      <p:ext uri="{BB962C8B-B14F-4D97-AF65-F5344CB8AC3E}">
        <p14:creationId xmlns:p14="http://schemas.microsoft.com/office/powerpoint/2010/main" val="48571677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issue:  “Once In, Always In”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1995 Memorandum from EPA’s Office of Air Quality Planning &amp; Standards</a:t>
            </a:r>
          </a:p>
          <a:p>
            <a:pPr lvl="1"/>
            <a:r>
              <a:rPr lang="en-US" dirty="0" smtClean="0"/>
              <a:t>Policy:  After the first substantive compliance date of a </a:t>
            </a:r>
            <a:r>
              <a:rPr lang="en-US" dirty="0" err="1" smtClean="0"/>
              <a:t>MACT</a:t>
            </a:r>
            <a:r>
              <a:rPr lang="en-US" dirty="0" smtClean="0"/>
              <a:t>, no exit from “major source” status by reducing </a:t>
            </a:r>
            <a:r>
              <a:rPr lang="en-US" dirty="0" err="1" smtClean="0"/>
              <a:t>PTE</a:t>
            </a:r>
            <a:endParaRPr lang="en-US" dirty="0" smtClean="0"/>
          </a:p>
          <a:p>
            <a:pPr marL="274320" lvl="1" indent="0">
              <a:buNone/>
            </a:pPr>
            <a:endParaRPr lang="en-US" dirty="0" smtClean="0"/>
          </a:p>
          <a:p>
            <a:r>
              <a:rPr lang="en-US" dirty="0" smtClean="0"/>
              <a:t>2007:  EPA proposed to trump it with a regulatory change – but tripped up by Congress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January 2017:  EPA withdraws the policy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72247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“Once In, Always In</a:t>
            </a:r>
            <a:r>
              <a:rPr lang="en-US" dirty="0" smtClean="0"/>
              <a:t>” Is </a:t>
            </a:r>
            <a:r>
              <a:rPr lang="en-US" dirty="0"/>
              <a:t>Out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Contrary to plain language of </a:t>
            </a:r>
            <a:r>
              <a:rPr lang="en-US" dirty="0" err="1" smtClean="0"/>
              <a:t>CAA</a:t>
            </a:r>
            <a:r>
              <a:rPr lang="en-US" dirty="0" smtClean="0"/>
              <a:t>:  </a:t>
            </a:r>
          </a:p>
          <a:p>
            <a:pPr lvl="1"/>
            <a:r>
              <a:rPr lang="en-US" dirty="0" smtClean="0"/>
              <a:t>Definition of “major source”: “emits or has the potential to emit”</a:t>
            </a:r>
          </a:p>
          <a:p>
            <a:pPr lvl="1"/>
            <a:r>
              <a:rPr lang="en-US" dirty="0" smtClean="0"/>
              <a:t>No timing cut-off</a:t>
            </a:r>
          </a:p>
          <a:p>
            <a:pPr marL="274320" lvl="1" indent="0">
              <a:buNone/>
            </a:pPr>
            <a:endParaRPr lang="en-US" dirty="0" smtClean="0"/>
          </a:p>
          <a:p>
            <a:r>
              <a:rPr lang="en-US" dirty="0" smtClean="0"/>
              <a:t>Disincentive to voluntary pollution abatement/ prevention and technology innovations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So:  At any time, a major source can take an enforceable limit on its </a:t>
            </a:r>
            <a:r>
              <a:rPr lang="en-US" dirty="0" err="1" smtClean="0"/>
              <a:t>PTE</a:t>
            </a:r>
            <a:r>
              <a:rPr lang="en-US" dirty="0"/>
              <a:t> </a:t>
            </a:r>
            <a:r>
              <a:rPr lang="en-US" dirty="0" smtClean="0">
                <a:sym typeface="Wingdings" panose="05000000000000000000" pitchFamily="2" charset="2"/>
              </a:rPr>
              <a:t> become minor (“area”) source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46360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“Once In, Always In</a:t>
            </a:r>
            <a:r>
              <a:rPr lang="en-US" dirty="0" smtClean="0"/>
              <a:t>”, per NGOs:</a:t>
            </a:r>
            <a:br>
              <a:rPr lang="en-US" dirty="0" smtClean="0"/>
            </a:br>
            <a:r>
              <a:rPr lang="en-US" dirty="0" smtClean="0"/>
              <a:t>Down, but not 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900" dirty="0" smtClean="0"/>
              <a:t>Court challenge pending</a:t>
            </a:r>
          </a:p>
          <a:p>
            <a:pPr marL="274320" lvl="1" indent="0">
              <a:buNone/>
            </a:pPr>
            <a:endParaRPr lang="en-US" sz="2900" dirty="0" smtClean="0"/>
          </a:p>
          <a:p>
            <a:r>
              <a:rPr lang="en-US" sz="2900" dirty="0" smtClean="0"/>
              <a:t>Claims</a:t>
            </a:r>
            <a:r>
              <a:rPr lang="en-US" sz="2400" dirty="0" smtClean="0"/>
              <a:t>:</a:t>
            </a:r>
            <a:endParaRPr lang="en-US" sz="2400" dirty="0"/>
          </a:p>
          <a:p>
            <a:pPr lvl="1"/>
            <a:r>
              <a:rPr lang="en-US" sz="2400" dirty="0" smtClean="0"/>
              <a:t>Violates </a:t>
            </a:r>
            <a:r>
              <a:rPr lang="en-US" sz="2400" dirty="0" err="1" smtClean="0"/>
              <a:t>APA</a:t>
            </a:r>
            <a:r>
              <a:rPr lang="en-US" sz="2400" dirty="0" smtClean="0"/>
              <a:t>*:  Requires rulemaking, “</a:t>
            </a:r>
            <a:r>
              <a:rPr lang="en-US" sz="2400" dirty="0" err="1" smtClean="0"/>
              <a:t>arbitary</a:t>
            </a:r>
            <a:r>
              <a:rPr lang="en-US" sz="2400" dirty="0" smtClean="0"/>
              <a:t> and capricious” </a:t>
            </a:r>
          </a:p>
          <a:p>
            <a:pPr lvl="1"/>
            <a:r>
              <a:rPr lang="en-US" sz="2400" dirty="0" smtClean="0"/>
              <a:t>Violates </a:t>
            </a:r>
            <a:r>
              <a:rPr lang="en-US" sz="2400" dirty="0" err="1" smtClean="0"/>
              <a:t>CAA</a:t>
            </a:r>
            <a:r>
              <a:rPr lang="en-US" sz="2400" dirty="0" smtClean="0"/>
              <a:t>  §112</a:t>
            </a:r>
          </a:p>
          <a:p>
            <a:pPr marL="594360" lvl="2" indent="0">
              <a:buNone/>
            </a:pPr>
            <a:endParaRPr lang="en-US" sz="2400" dirty="0"/>
          </a:p>
          <a:p>
            <a:r>
              <a:rPr lang="en-US" sz="2900" dirty="0" smtClean="0"/>
              <a:t>Status:  Decision at least several months away</a:t>
            </a:r>
          </a:p>
          <a:p>
            <a:pPr marL="0" indent="0">
              <a:buNone/>
            </a:pPr>
            <a:endParaRPr lang="en-US" sz="2900" dirty="0" smtClean="0"/>
          </a:p>
          <a:p>
            <a:r>
              <a:rPr lang="en-US" sz="2900" dirty="0" smtClean="0"/>
              <a:t>Crystal ball says …. </a:t>
            </a:r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r>
              <a:rPr lang="en-US" sz="1800" dirty="0" smtClean="0"/>
              <a:t>_____________________</a:t>
            </a:r>
          </a:p>
          <a:p>
            <a:pPr marL="274320" lvl="1" indent="0">
              <a:buNone/>
            </a:pPr>
            <a:r>
              <a:rPr lang="en-US" sz="1800" dirty="0" smtClean="0"/>
              <a:t>* Administrative Procedures Act</a:t>
            </a:r>
          </a:p>
        </p:txBody>
      </p:sp>
    </p:spTree>
    <p:extLst>
      <p:ext uri="{BB962C8B-B14F-4D97-AF65-F5344CB8AC3E}">
        <p14:creationId xmlns:p14="http://schemas.microsoft.com/office/powerpoint/2010/main" val="366277963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en-US" b="1" dirty="0" smtClean="0"/>
          </a:p>
          <a:p>
            <a:pPr marL="0" indent="0" algn="ctr">
              <a:spcBef>
                <a:spcPts val="0"/>
              </a:spcBef>
              <a:buNone/>
            </a:pPr>
            <a:endParaRPr lang="en-US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b="1" dirty="0" smtClean="0"/>
              <a:t>Brian Freeman, Esq.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/>
              <a:t>Robinson &amp; Cole LLP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/>
              <a:t>280 Trumbull Street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/>
              <a:t>Hartford, CT  06103</a:t>
            </a:r>
            <a:endParaRPr lang="en-US" sz="24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/>
              <a:t>(860) 275-8310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>
                <a:hlinkClick r:id="rId3"/>
              </a:rPr>
              <a:t>bfreeman@rc.com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45183494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binson + Cole">
  <a:themeElements>
    <a:clrScheme name="R+C Colors 2015">
      <a:dk1>
        <a:srgbClr val="2D3E4E"/>
      </a:dk1>
      <a:lt1>
        <a:srgbClr val="FFFFFF"/>
      </a:lt1>
      <a:dk2>
        <a:srgbClr val="495960"/>
      </a:dk2>
      <a:lt2>
        <a:srgbClr val="D7D7D8"/>
      </a:lt2>
      <a:accent1>
        <a:srgbClr val="56BB72"/>
      </a:accent1>
      <a:accent2>
        <a:srgbClr val="72A0BB"/>
      </a:accent2>
      <a:accent3>
        <a:srgbClr val="EB5A4B"/>
      </a:accent3>
      <a:accent4>
        <a:srgbClr val="FAA919"/>
      </a:accent4>
      <a:accent5>
        <a:srgbClr val="495960"/>
      </a:accent5>
      <a:accent6>
        <a:srgbClr val="93A299"/>
      </a:accent6>
      <a:hlink>
        <a:srgbClr val="56BB72"/>
      </a:hlink>
      <a:folHlink>
        <a:srgbClr val="72A0BB"/>
      </a:folHlink>
    </a:clrScheme>
    <a:fontScheme name="R+C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Words>1477</Words>
  <PresentationFormat>On-screen Show (4:3)</PresentationFormat>
  <Paragraphs>265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Georgia</vt:lpstr>
      <vt:lpstr>Lucida Grande</vt:lpstr>
      <vt:lpstr>Times New Roman</vt:lpstr>
      <vt:lpstr>Wingdings</vt:lpstr>
      <vt:lpstr>Wingdings 2</vt:lpstr>
      <vt:lpstr>Robinson + Cole</vt:lpstr>
      <vt:lpstr>NSR Reform:   Courts, Crystal Balls and Cautions </vt:lpstr>
      <vt:lpstr>Background:   NSR wayfinding for the uninitiated (and the pros)</vt:lpstr>
      <vt:lpstr>Select NSR reforms or potential reforms</vt:lpstr>
      <vt:lpstr>Select NSR reforms and potential reforms</vt:lpstr>
      <vt:lpstr>Practical consequences of guidance strategy</vt:lpstr>
      <vt:lpstr>Project netting (project emissions accounting)</vt:lpstr>
      <vt:lpstr>Project netting (project emissions accounting)</vt:lpstr>
      <vt:lpstr>Actual-to-projected-actual calculations</vt:lpstr>
      <vt:lpstr>“Actual-to-projected-actual” calculations</vt:lpstr>
      <vt:lpstr>Aggregation:  “Common control”</vt:lpstr>
      <vt:lpstr>Aggregation: “Adjacent”</vt:lpstr>
      <vt:lpstr>Proposed ACE rule: “Emissions rate”</vt:lpstr>
      <vt:lpstr>ACE in the courts?</vt:lpstr>
      <vt:lpstr>Bonus issue:  “Once In, Always In”  </vt:lpstr>
      <vt:lpstr>“Once In, Always In” Is Out </vt:lpstr>
      <vt:lpstr>“Once In, Always In”, per NGOs: Down, but not out</vt:lpstr>
      <vt:lpstr>Questions?</vt:lpstr>
    </vt:vector>
  </TitlesOfParts>
  <Company/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NSR Reform:   Courts, Crystal Balls and Cautions </dc:title>
  <cp:revision>1</cp:revision>
</cp:coreProperties>
</file>