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84" r:id="rId4"/>
  </p:sldMasterIdLst>
  <p:notesMasterIdLst>
    <p:notesMasterId r:id="rId19"/>
  </p:notesMasterIdLst>
  <p:handoutMasterIdLst>
    <p:handoutMasterId r:id="rId20"/>
  </p:handoutMasterIdLst>
  <p:sldIdLst>
    <p:sldId id="943" r:id="rId5"/>
    <p:sldId id="942" r:id="rId6"/>
    <p:sldId id="808" r:id="rId7"/>
    <p:sldId id="836" r:id="rId8"/>
    <p:sldId id="876" r:id="rId9"/>
    <p:sldId id="913" r:id="rId10"/>
    <p:sldId id="915" r:id="rId11"/>
    <p:sldId id="917" r:id="rId12"/>
    <p:sldId id="918" r:id="rId13"/>
    <p:sldId id="875" r:id="rId14"/>
    <p:sldId id="879" r:id="rId15"/>
    <p:sldId id="880" r:id="rId16"/>
    <p:sldId id="882" r:id="rId17"/>
    <p:sldId id="94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9" autoAdjust="0"/>
    <p:restoredTop sz="82456" autoAdjust="0"/>
  </p:normalViewPr>
  <p:slideViewPr>
    <p:cSldViewPr snapToGrid="0">
      <p:cViewPr varScale="1">
        <p:scale>
          <a:sx n="61" d="100"/>
          <a:sy n="61" d="100"/>
        </p:scale>
        <p:origin x="62" y="211"/>
      </p:cViewPr>
      <p:guideLst>
        <p:guide orient="horz" pos="2160"/>
        <p:guide pos="3840"/>
        <p:guide pos="7296"/>
        <p:guide orient="horz" pos="4128"/>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howGuides="1">
      <p:cViewPr>
        <p:scale>
          <a:sx n="80" d="100"/>
          <a:sy n="80" d="100"/>
        </p:scale>
        <p:origin x="3918" y="18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3"/>
            <a:ext cx="2971800" cy="466435"/>
          </a:xfrm>
          <a:prstGeom prst="rect">
            <a:avLst/>
          </a:prstGeom>
        </p:spPr>
        <p:txBody>
          <a:bodyPr vert="horz" lIns="92474" tIns="46239" rIns="92474" bIns="46239" rtlCol="0"/>
          <a:lstStyle>
            <a:lvl1pPr algn="l">
              <a:defRPr sz="1200"/>
            </a:lvl1pPr>
          </a:lstStyle>
          <a:p>
            <a:endParaRPr lang="en-US" dirty="0"/>
          </a:p>
        </p:txBody>
      </p:sp>
      <p:sp>
        <p:nvSpPr>
          <p:cNvPr id="3" name="Date Placeholder 2"/>
          <p:cNvSpPr>
            <a:spLocks noGrp="1"/>
          </p:cNvSpPr>
          <p:nvPr>
            <p:ph type="dt" sz="quarter" idx="1"/>
          </p:nvPr>
        </p:nvSpPr>
        <p:spPr>
          <a:xfrm>
            <a:off x="3884615" y="13"/>
            <a:ext cx="2971800" cy="466435"/>
          </a:xfrm>
          <a:prstGeom prst="rect">
            <a:avLst/>
          </a:prstGeom>
        </p:spPr>
        <p:txBody>
          <a:bodyPr vert="horz" lIns="92474" tIns="46239" rIns="92474" bIns="46239" rtlCol="0"/>
          <a:lstStyle>
            <a:lvl1pPr algn="r">
              <a:defRPr sz="1200"/>
            </a:lvl1pPr>
          </a:lstStyle>
          <a:p>
            <a:fld id="{68796EA6-6F25-4F19-87BA-7ADCC16DAEFF}" type="datetimeFigureOut">
              <a:rPr lang="en-US" smtClean="0"/>
              <a:t>10/9/2018</a:t>
            </a:fld>
            <a:endParaRPr lang="en-US" dirty="0"/>
          </a:p>
        </p:txBody>
      </p:sp>
      <p:sp>
        <p:nvSpPr>
          <p:cNvPr id="4" name="Footer Placeholder 3"/>
          <p:cNvSpPr>
            <a:spLocks noGrp="1"/>
          </p:cNvSpPr>
          <p:nvPr>
            <p:ph type="ftr" sz="quarter" idx="2"/>
          </p:nvPr>
        </p:nvSpPr>
        <p:spPr>
          <a:xfrm>
            <a:off x="3" y="8829970"/>
            <a:ext cx="2971800" cy="466433"/>
          </a:xfrm>
          <a:prstGeom prst="rect">
            <a:avLst/>
          </a:prstGeom>
        </p:spPr>
        <p:txBody>
          <a:bodyPr vert="horz" lIns="92474" tIns="46239" rIns="92474" bIns="4623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5" y="8829970"/>
            <a:ext cx="2971800" cy="466433"/>
          </a:xfrm>
          <a:prstGeom prst="rect">
            <a:avLst/>
          </a:prstGeom>
        </p:spPr>
        <p:txBody>
          <a:bodyPr vert="horz" lIns="92474" tIns="46239" rIns="92474" bIns="46239" rtlCol="0" anchor="b"/>
          <a:lstStyle>
            <a:lvl1pPr algn="r">
              <a:defRPr sz="1200"/>
            </a:lvl1pPr>
          </a:lstStyle>
          <a:p>
            <a:fld id="{C64E50CC-F33A-4EF4-9F12-93EC4A21A0CF}" type="slidenum">
              <a:rPr lang="en-US" smtClean="0"/>
              <a:t>‹#›</a:t>
            </a:fld>
            <a:endParaRPr lang="en-US"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3"/>
            <a:ext cx="2971800" cy="466435"/>
          </a:xfrm>
          <a:prstGeom prst="rect">
            <a:avLst/>
          </a:prstGeom>
        </p:spPr>
        <p:txBody>
          <a:bodyPr vert="horz" lIns="92474" tIns="46239" rIns="92474" bIns="46239" rtlCol="0"/>
          <a:lstStyle>
            <a:lvl1pPr algn="l">
              <a:defRPr sz="1200"/>
            </a:lvl1pPr>
          </a:lstStyle>
          <a:p>
            <a:endParaRPr lang="en-US" dirty="0"/>
          </a:p>
        </p:txBody>
      </p:sp>
      <p:sp>
        <p:nvSpPr>
          <p:cNvPr id="3" name="Date Placeholder 2"/>
          <p:cNvSpPr>
            <a:spLocks noGrp="1"/>
          </p:cNvSpPr>
          <p:nvPr>
            <p:ph type="dt" idx="1"/>
          </p:nvPr>
        </p:nvSpPr>
        <p:spPr>
          <a:xfrm>
            <a:off x="3884615" y="13"/>
            <a:ext cx="2971800" cy="466435"/>
          </a:xfrm>
          <a:prstGeom prst="rect">
            <a:avLst/>
          </a:prstGeom>
        </p:spPr>
        <p:txBody>
          <a:bodyPr vert="horz" lIns="92474" tIns="46239" rIns="92474" bIns="46239" rtlCol="0"/>
          <a:lstStyle>
            <a:lvl1pPr algn="r">
              <a:defRPr sz="1200"/>
            </a:lvl1pPr>
          </a:lstStyle>
          <a:p>
            <a:fld id="{C39C172E-A8B5-46F6-B05C-DFA3E2E0F207}" type="datetimeFigureOut">
              <a:rPr lang="en-US" smtClean="0"/>
              <a:t>10/9/2018</a:t>
            </a:fld>
            <a:endParaRPr lang="en-US" dirty="0"/>
          </a:p>
        </p:txBody>
      </p:sp>
      <p:sp>
        <p:nvSpPr>
          <p:cNvPr id="4" name="Slide Image Placeholder 3"/>
          <p:cNvSpPr>
            <a:spLocks noGrp="1" noRot="1" noChangeAspect="1"/>
          </p:cNvSpPr>
          <p:nvPr>
            <p:ph type="sldImg" idx="2"/>
          </p:nvPr>
        </p:nvSpPr>
        <p:spPr>
          <a:xfrm>
            <a:off x="639763" y="1160463"/>
            <a:ext cx="5578475" cy="3138487"/>
          </a:xfrm>
          <a:prstGeom prst="rect">
            <a:avLst/>
          </a:prstGeom>
          <a:noFill/>
          <a:ln w="12700">
            <a:solidFill>
              <a:prstClr val="black"/>
            </a:solidFill>
          </a:ln>
        </p:spPr>
        <p:txBody>
          <a:bodyPr vert="horz" lIns="92474" tIns="46239" rIns="92474" bIns="46239" rtlCol="0" anchor="ctr"/>
          <a:lstStyle/>
          <a:p>
            <a:endParaRPr lang="en-US" dirty="0"/>
          </a:p>
        </p:txBody>
      </p:sp>
      <p:sp>
        <p:nvSpPr>
          <p:cNvPr id="5" name="Notes Placeholder 4"/>
          <p:cNvSpPr>
            <a:spLocks noGrp="1"/>
          </p:cNvSpPr>
          <p:nvPr>
            <p:ph type="body" sz="quarter" idx="3"/>
          </p:nvPr>
        </p:nvSpPr>
        <p:spPr>
          <a:xfrm>
            <a:off x="685801" y="4473905"/>
            <a:ext cx="5486400" cy="3660458"/>
          </a:xfrm>
          <a:prstGeom prst="rect">
            <a:avLst/>
          </a:prstGeom>
        </p:spPr>
        <p:txBody>
          <a:bodyPr vert="horz" lIns="92474" tIns="46239" rIns="92474" bIns="4623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8829970"/>
            <a:ext cx="2971800" cy="466433"/>
          </a:xfrm>
          <a:prstGeom prst="rect">
            <a:avLst/>
          </a:prstGeom>
        </p:spPr>
        <p:txBody>
          <a:bodyPr vert="horz" lIns="92474" tIns="46239" rIns="92474" bIns="4623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5" y="8829970"/>
            <a:ext cx="2971800" cy="466433"/>
          </a:xfrm>
          <a:prstGeom prst="rect">
            <a:avLst/>
          </a:prstGeom>
        </p:spPr>
        <p:txBody>
          <a:bodyPr vert="horz" lIns="92474" tIns="46239" rIns="92474" bIns="46239" rtlCol="0" anchor="b"/>
          <a:lstStyle>
            <a:lvl1pPr algn="r">
              <a:defRPr sz="1200"/>
            </a:lvl1pPr>
          </a:lstStyle>
          <a:p>
            <a:fld id="{32674CE4-FBD8-4481-AEFB-CA53E599A745}" type="slidenum">
              <a:rPr lang="en-US" smtClean="0"/>
              <a:t>‹#›</a:t>
            </a:fld>
            <a:endParaRPr lang="en-US"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t>2</a:t>
            </a:fld>
            <a:endParaRPr lang="en-US" dirty="0"/>
          </a:p>
        </p:txBody>
      </p:sp>
    </p:spTree>
    <p:extLst>
      <p:ext uri="{BB962C8B-B14F-4D97-AF65-F5344CB8AC3E}">
        <p14:creationId xmlns:p14="http://schemas.microsoft.com/office/powerpoint/2010/main" val="1021805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t>3</a:t>
            </a:fld>
            <a:endParaRPr lang="en-US" dirty="0"/>
          </a:p>
        </p:txBody>
      </p:sp>
    </p:spTree>
    <p:extLst>
      <p:ext uri="{BB962C8B-B14F-4D97-AF65-F5344CB8AC3E}">
        <p14:creationId xmlns:p14="http://schemas.microsoft.com/office/powerpoint/2010/main" val="1043469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sz="1200" baseline="0" dirty="0"/>
          </a:p>
        </p:txBody>
      </p:sp>
      <p:sp>
        <p:nvSpPr>
          <p:cNvPr id="4" name="Slide Number Placeholder 3"/>
          <p:cNvSpPr>
            <a:spLocks noGrp="1"/>
          </p:cNvSpPr>
          <p:nvPr>
            <p:ph type="sldNum" sz="quarter" idx="10"/>
          </p:nvPr>
        </p:nvSpPr>
        <p:spPr/>
        <p:txBody>
          <a:bodyPr/>
          <a:lstStyle/>
          <a:p>
            <a:fld id="{32674CE4-FBD8-4481-AEFB-CA53E599A745}" type="slidenum">
              <a:rPr lang="en-US" smtClean="0"/>
              <a:t>4</a:t>
            </a:fld>
            <a:endParaRPr lang="en-US" dirty="0"/>
          </a:p>
        </p:txBody>
      </p:sp>
    </p:spTree>
    <p:extLst>
      <p:ext uri="{BB962C8B-B14F-4D97-AF65-F5344CB8AC3E}">
        <p14:creationId xmlns:p14="http://schemas.microsoft.com/office/powerpoint/2010/main" val="1105421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83508-FCDA-4700-8AD9-0BA716969976}"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3451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a:cs typeface="Calibri"/>
              </a:rPr>
              <a:t>DOJ proposed schedule:</a:t>
            </a:r>
          </a:p>
          <a:p>
            <a:pPr marL="1389380" lvl="4" indent="-182880">
              <a:spcBef>
                <a:spcPts val="300"/>
              </a:spcBef>
              <a:buFont typeface="Arial" panose="020B0604020202020204" pitchFamily="34" charset="0"/>
              <a:buChar char="•"/>
            </a:pPr>
            <a:r>
              <a:rPr lang="en-US" dirty="0"/>
              <a:t>October 1, 2018 – Petitioner's opening brief due</a:t>
            </a:r>
            <a:endParaRPr lang="en-US" dirty="0">
              <a:cs typeface="Calibri"/>
            </a:endParaRPr>
          </a:p>
          <a:p>
            <a:pPr marL="1389380" lvl="4" indent="-182880">
              <a:spcBef>
                <a:spcPts val="300"/>
              </a:spcBef>
              <a:buFont typeface="Arial" panose="020B0604020202020204" pitchFamily="34" charset="0"/>
              <a:buChar char="•"/>
            </a:pPr>
            <a:r>
              <a:rPr lang="en-US" dirty="0"/>
              <a:t>November 30, 2018 – EPA brief due</a:t>
            </a:r>
            <a:endParaRPr lang="en-US" dirty="0">
              <a:cs typeface="Calibri"/>
            </a:endParaRPr>
          </a:p>
          <a:p>
            <a:pPr marL="1389380" lvl="4" indent="-182880">
              <a:spcBef>
                <a:spcPts val="300"/>
              </a:spcBef>
              <a:buFont typeface="Arial" panose="020B0604020202020204" pitchFamily="34" charset="0"/>
              <a:buChar char="•"/>
            </a:pPr>
            <a:r>
              <a:rPr lang="en-US" dirty="0"/>
              <a:t>December 7, 2018 – Industry intervenors brief due (assuming intervention is granted)</a:t>
            </a:r>
          </a:p>
          <a:p>
            <a:pPr marL="1389380" lvl="4" indent="-182880">
              <a:spcBef>
                <a:spcPts val="300"/>
              </a:spcBef>
              <a:buFont typeface="Arial" panose="020B0604020202020204" pitchFamily="34" charset="0"/>
              <a:buChar char="•"/>
            </a:pPr>
            <a:r>
              <a:rPr lang="en-US" dirty="0"/>
              <a:t>December 21 or 28, 2018 – Petitioner reply due</a:t>
            </a:r>
          </a:p>
          <a:p>
            <a:pPr marL="628650" lvl="1" indent="-171450">
              <a:buFont typeface="Arial" panose="020B0604020202020204" pitchFamily="34" charset="0"/>
              <a:buChar char="•"/>
            </a:pPr>
            <a:endParaRPr lang="en-US" dirty="0">
              <a:cs typeface="Calibri"/>
            </a:endParaRPr>
          </a:p>
        </p:txBody>
      </p:sp>
      <p:sp>
        <p:nvSpPr>
          <p:cNvPr id="4" name="Slide Number Placeholder 3"/>
          <p:cNvSpPr>
            <a:spLocks noGrp="1"/>
          </p:cNvSpPr>
          <p:nvPr>
            <p:ph type="sldNum" sz="quarter" idx="10"/>
          </p:nvPr>
        </p:nvSpPr>
        <p:spPr/>
        <p:txBody>
          <a:bodyPr/>
          <a:lstStyle/>
          <a:p>
            <a:fld id="{32674CE4-FBD8-4481-AEFB-CA53E599A745}" type="slidenum">
              <a:rPr lang="en-US" smtClean="0"/>
              <a:t>6</a:t>
            </a:fld>
            <a:endParaRPr lang="en-US" dirty="0"/>
          </a:p>
        </p:txBody>
      </p:sp>
    </p:spTree>
    <p:extLst>
      <p:ext uri="{BB962C8B-B14F-4D97-AF65-F5344CB8AC3E}">
        <p14:creationId xmlns:p14="http://schemas.microsoft.com/office/powerpoint/2010/main" val="3986800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t>7</a:t>
            </a:fld>
            <a:endParaRPr lang="en-US" dirty="0"/>
          </a:p>
        </p:txBody>
      </p:sp>
    </p:spTree>
    <p:extLst>
      <p:ext uri="{BB962C8B-B14F-4D97-AF65-F5344CB8AC3E}">
        <p14:creationId xmlns:p14="http://schemas.microsoft.com/office/powerpoint/2010/main" val="2453989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32674CE4-FBD8-4481-AEFB-CA53E599A745}" type="slidenum">
              <a:rPr lang="en-US" smtClean="0"/>
              <a:t>8</a:t>
            </a:fld>
            <a:endParaRPr lang="en-US" dirty="0"/>
          </a:p>
        </p:txBody>
      </p:sp>
    </p:spTree>
    <p:extLst>
      <p:ext uri="{BB962C8B-B14F-4D97-AF65-F5344CB8AC3E}">
        <p14:creationId xmlns:p14="http://schemas.microsoft.com/office/powerpoint/2010/main" val="4179710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60463"/>
            <a:ext cx="5578475" cy="3138487"/>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aseline="0" dirty="0"/>
          </a:p>
        </p:txBody>
      </p:sp>
      <p:sp>
        <p:nvSpPr>
          <p:cNvPr id="4" name="Slide Number Placeholder 3"/>
          <p:cNvSpPr>
            <a:spLocks noGrp="1"/>
          </p:cNvSpPr>
          <p:nvPr>
            <p:ph type="sldNum" sz="quarter" idx="10"/>
          </p:nvPr>
        </p:nvSpPr>
        <p:spPr/>
        <p:txBody>
          <a:bodyPr/>
          <a:lstStyle/>
          <a:p>
            <a:fld id="{32674CE4-FBD8-4481-AEFB-CA53E599A745}" type="slidenum">
              <a:rPr lang="en-US" smtClean="0"/>
              <a:t>9</a:t>
            </a:fld>
            <a:endParaRPr lang="en-US" dirty="0"/>
          </a:p>
        </p:txBody>
      </p:sp>
    </p:spTree>
    <p:extLst>
      <p:ext uri="{BB962C8B-B14F-4D97-AF65-F5344CB8AC3E}">
        <p14:creationId xmlns:p14="http://schemas.microsoft.com/office/powerpoint/2010/main" val="2232299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74CE4-FBD8-4481-AEFB-CA53E599A745}"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5349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83508-FCDA-4700-8AD9-0BA716969976}"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312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a:xfrm>
            <a:off x="4308612" y="8741940"/>
            <a:ext cx="2398748" cy="46178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83508-FCDA-4700-8AD9-0BA716969976}"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9030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74CE4-FBD8-4481-AEFB-CA53E599A745}"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99939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401CF334-2D5C-4859-84A6-CA7E6E43FAEB}" type="slidenum">
              <a:rPr lang="en-US" smtClean="0"/>
              <a:t>‹#›</a:t>
            </a:fld>
            <a:endParaRPr lang="en-US" dirty="0"/>
          </a:p>
        </p:txBody>
      </p:sp>
      <p:sp>
        <p:nvSpPr>
          <p:cNvPr id="9" name="Subtitle 8"/>
          <p:cNvSpPr>
            <a:spLocks noGrp="1"/>
          </p:cNvSpPr>
          <p:nvPr>
            <p:ph type="subTitle" idx="1"/>
          </p:nvPr>
        </p:nvSpPr>
        <p:spPr>
          <a:xfrm>
            <a:off x="541867" y="4662488"/>
            <a:ext cx="6604000" cy="1752600"/>
          </a:xfrm>
        </p:spPr>
        <p:txBody>
          <a:bodyPr/>
          <a:lstStyle>
            <a:lvl1pPr marL="64008" indent="0" algn="l">
              <a:buNone/>
              <a:defRPr sz="2400">
                <a:solidFill>
                  <a:schemeClr val="accent2">
                    <a:lumMod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8" name="Title 7"/>
          <p:cNvSpPr>
            <a:spLocks noGrp="1"/>
          </p:cNvSpPr>
          <p:nvPr>
            <p:ph type="ctrTitle" hasCustomPrompt="1"/>
          </p:nvPr>
        </p:nvSpPr>
        <p:spPr>
          <a:xfrm>
            <a:off x="609600" y="2401888"/>
            <a:ext cx="11277600" cy="1470025"/>
          </a:xfrm>
        </p:spPr>
        <p:txBody>
          <a:bodyPr anchor="b"/>
          <a:lstStyle>
            <a:lvl1pPr algn="ctr">
              <a:defRPr sz="4400">
                <a:solidFill>
                  <a:schemeClr val="bg1"/>
                </a:solidFill>
              </a:defRPr>
            </a:lvl1pPr>
          </a:lstStyle>
          <a:p>
            <a:r>
              <a:rPr kumimoji="0" lang="en-US" dirty="0"/>
              <a:t>CLICK TO EDIT MASTER TITLE STYLE</a:t>
            </a:r>
          </a:p>
        </p:txBody>
      </p:sp>
      <p:pic>
        <p:nvPicPr>
          <p:cNvPr id="18" name="Picture 4" descr="colorchange_epa_seal pantone trim"/>
          <p:cNvPicPr>
            <a:picLocks noChangeAspect="1" noChangeArrowheads="1"/>
          </p:cNvPicPr>
          <p:nvPr userDrawn="1"/>
        </p:nvPicPr>
        <p:blipFill>
          <a:blip r:embed="rId2" cstate="print"/>
          <a:srcRect/>
          <a:stretch>
            <a:fillRect/>
          </a:stretch>
        </p:blipFill>
        <p:spPr bwMode="auto">
          <a:xfrm>
            <a:off x="11272329" y="5906905"/>
            <a:ext cx="818071" cy="818071"/>
          </a:xfrm>
          <a:prstGeom prst="rect">
            <a:avLst/>
          </a:prstGeom>
          <a:noFill/>
          <a:ln w="9525">
            <a:noFill/>
            <a:miter lim="800000"/>
            <a:headEnd/>
            <a:tailEnd/>
          </a:ln>
        </p:spPr>
      </p:pic>
    </p:spTree>
    <p:extLst>
      <p:ext uri="{BB962C8B-B14F-4D97-AF65-F5344CB8AC3E}">
        <p14:creationId xmlns:p14="http://schemas.microsoft.com/office/powerpoint/2010/main" val="65205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Content Placeholder 2"/>
          <p:cNvSpPr>
            <a:spLocks noGrp="1"/>
          </p:cNvSpPr>
          <p:nvPr>
            <p:ph idx="1" hasCustomPrompt="1"/>
          </p:nvPr>
        </p:nvSpPr>
        <p:spPr>
          <a:xfrm>
            <a:off x="609600" y="2019568"/>
            <a:ext cx="10972800" cy="4406632"/>
          </a:xfrm>
        </p:spPr>
        <p:txBody>
          <a:bodyPr/>
          <a:lstStyle>
            <a:lvl1pPr>
              <a:buClr>
                <a:schemeClr val="accent2">
                  <a:lumMod val="75000"/>
                </a:schemeClr>
              </a:buClr>
              <a:defRPr sz="2400"/>
            </a:lvl1pPr>
            <a:lvl2pPr marL="658368" indent="-246888">
              <a:buFont typeface="Wingdings" panose="05000000000000000000" pitchFamily="2" charset="2"/>
              <a:buChar char="§"/>
              <a:defRPr sz="2200"/>
            </a:lvl2pPr>
            <a:lvl3pPr>
              <a:defRPr sz="2000"/>
            </a:lvl3pPr>
            <a:lvl4pPr>
              <a:defRPr sz="2000"/>
            </a:lvl4pPr>
            <a:lvl5pPr>
              <a:defRPr sz="2000"/>
            </a:lvl5pPr>
          </a:lstStyle>
          <a:p>
            <a:pPr lvl="0" eaLnBrk="1" latinLnBrk="0" hangingPunct="1"/>
            <a:r>
              <a:rPr lang="en-US" dirty="0"/>
              <a:t> 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2" name="Title 1"/>
          <p:cNvSpPr>
            <a:spLocks noGrp="1"/>
          </p:cNvSpPr>
          <p:nvPr>
            <p:ph type="title" hasCustomPrompt="1"/>
          </p:nvPr>
        </p:nvSpPr>
        <p:spPr>
          <a:xfrm>
            <a:off x="609600" y="660400"/>
            <a:ext cx="10972800" cy="1066800"/>
          </a:xfrm>
        </p:spPr>
        <p:txBody>
          <a:bodyPr>
            <a:normAutofit/>
          </a:bodyPr>
          <a:lstStyle>
            <a:lvl1pPr algn="ctr">
              <a:defRPr sz="3200" b="1">
                <a:solidFill>
                  <a:schemeClr val="accent2">
                    <a:lumMod val="75000"/>
                  </a:schemeClr>
                </a:solidFill>
              </a:defRPr>
            </a:lvl1pPr>
          </a:lstStyle>
          <a:p>
            <a:r>
              <a:rPr kumimoji="0" lang="en-US" dirty="0"/>
              <a:t>CLICK TO EDIT MASTER TITLE STYLE</a:t>
            </a:r>
          </a:p>
        </p:txBody>
      </p:sp>
      <p:pic>
        <p:nvPicPr>
          <p:cNvPr id="7" name="Picture 6"/>
          <p:cNvPicPr>
            <a:picLocks noChangeAspect="1"/>
          </p:cNvPicPr>
          <p:nvPr userDrawn="1"/>
        </p:nvPicPr>
        <p:blipFill>
          <a:blip r:embed="rId2"/>
          <a:stretch>
            <a:fillRect/>
          </a:stretch>
        </p:blipFill>
        <p:spPr>
          <a:xfrm>
            <a:off x="11225423" y="5933773"/>
            <a:ext cx="713953" cy="718360"/>
          </a:xfrm>
          <a:prstGeom prst="rect">
            <a:avLst/>
          </a:prstGeom>
        </p:spPr>
      </p:pic>
    </p:spTree>
    <p:extLst>
      <p:ext uri="{BB962C8B-B14F-4D97-AF65-F5344CB8AC3E}">
        <p14:creationId xmlns:p14="http://schemas.microsoft.com/office/powerpoint/2010/main" val="261921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Text Placeholder 2"/>
          <p:cNvSpPr>
            <a:spLocks noGrp="1"/>
          </p:cNvSpPr>
          <p:nvPr>
            <p:ph type="body" idx="1"/>
          </p:nvPr>
        </p:nvSpPr>
        <p:spPr>
          <a:xfrm>
            <a:off x="963084" y="3367088"/>
            <a:ext cx="10363200" cy="1509712"/>
          </a:xfrm>
        </p:spPr>
        <p:txBody>
          <a:bodyPr anchor="t"/>
          <a:lstStyle>
            <a:lvl1pPr marL="45720" indent="0" algn="ctr">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a:t>Click to edit Master text styles</a:t>
            </a:r>
          </a:p>
        </p:txBody>
      </p:sp>
      <p:sp>
        <p:nvSpPr>
          <p:cNvPr id="2" name="Title 1"/>
          <p:cNvSpPr>
            <a:spLocks noGrp="1"/>
          </p:cNvSpPr>
          <p:nvPr>
            <p:ph type="title" hasCustomPrompt="1"/>
          </p:nvPr>
        </p:nvSpPr>
        <p:spPr>
          <a:xfrm>
            <a:off x="963084" y="1981201"/>
            <a:ext cx="10363200" cy="1362075"/>
          </a:xfrm>
        </p:spPr>
        <p:txBody>
          <a:bodyPr anchor="b">
            <a:noAutofit/>
          </a:bodyPr>
          <a:lstStyle>
            <a:lvl1pPr algn="ctr">
              <a:buNone/>
              <a:defRPr sz="4300" b="1" cap="none" baseline="0">
                <a:ln w="12700">
                  <a:solidFill>
                    <a:schemeClr val="accent2">
                      <a:shade val="90000"/>
                      <a:satMod val="150000"/>
                    </a:schemeClr>
                  </a:solidFill>
                </a:ln>
                <a:solidFill>
                  <a:schemeClr val="accent2"/>
                </a:solidFill>
                <a:effectLst/>
              </a:defRPr>
            </a:lvl1pPr>
          </a:lstStyle>
          <a:p>
            <a:r>
              <a:rPr kumimoji="0" lang="en-US" dirty="0"/>
              <a:t>CLICK TO EDIT MASTER TITLE STYLE</a:t>
            </a:r>
          </a:p>
        </p:txBody>
      </p:sp>
    </p:spTree>
    <p:extLst>
      <p:ext uri="{BB962C8B-B14F-4D97-AF65-F5344CB8AC3E}">
        <p14:creationId xmlns:p14="http://schemas.microsoft.com/office/powerpoint/2010/main" val="70985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4" name="Content Placeholder 3"/>
          <p:cNvSpPr>
            <a:spLocks noGrp="1"/>
          </p:cNvSpPr>
          <p:nvPr>
            <p:ph sz="half" idx="2"/>
          </p:nvPr>
        </p:nvSpPr>
        <p:spPr>
          <a:xfrm>
            <a:off x="6197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Content Placeholder 2"/>
          <p:cNvSpPr>
            <a:spLocks noGrp="1"/>
          </p:cNvSpPr>
          <p:nvPr>
            <p:ph sz="half" idx="1"/>
          </p:nvPr>
        </p:nvSpPr>
        <p:spPr>
          <a:xfrm>
            <a:off x="609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1163549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6" name="Date Placeholder 25"/>
          <p:cNvSpPr>
            <a:spLocks noGrp="1"/>
          </p:cNvSpPr>
          <p:nvPr>
            <p:ph type="dt" sz="half" idx="10"/>
          </p:nvPr>
        </p:nvSpPr>
        <p:spPr/>
        <p:txBody>
          <a:bodyPr rtlCol="0"/>
          <a:lstStyle/>
          <a:p>
            <a:endParaRPr lang="en-US" dirty="0"/>
          </a:p>
        </p:txBody>
      </p:sp>
      <p:sp>
        <p:nvSpPr>
          <p:cNvPr id="27" name="Slide Number Placeholder 26"/>
          <p:cNvSpPr>
            <a:spLocks noGrp="1"/>
          </p:cNvSpPr>
          <p:nvPr>
            <p:ph type="sldNum" sz="quarter" idx="11"/>
          </p:nvPr>
        </p:nvSpPr>
        <p:spPr/>
        <p:txBody>
          <a:bodyPr rtlCol="0"/>
          <a:lstStyle/>
          <a:p>
            <a:fld id="{401CF334-2D5C-4859-84A6-CA7E6E43FAEB}" type="slidenum">
              <a:rPr lang="en-US" smtClean="0"/>
              <a:t>‹#›</a:t>
            </a:fld>
            <a:endParaRPr lang="en-US" dirty="0"/>
          </a:p>
        </p:txBody>
      </p:sp>
      <p:sp>
        <p:nvSpPr>
          <p:cNvPr id="28" name="Footer Placeholder 27"/>
          <p:cNvSpPr>
            <a:spLocks noGrp="1"/>
          </p:cNvSpPr>
          <p:nvPr>
            <p:ph type="ftr" sz="quarter" idx="12"/>
          </p:nvPr>
        </p:nvSpPr>
        <p:spPr/>
        <p:txBody>
          <a:bodyPr rtlCol="0"/>
          <a:lstStyle/>
          <a:p>
            <a:endParaRPr lang="en-US" dirty="0"/>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a:t>Click to edit Master title style</a:t>
            </a:r>
          </a:p>
        </p:txBody>
      </p:sp>
    </p:spTree>
    <p:extLst>
      <p:ext uri="{BB962C8B-B14F-4D97-AF65-F5344CB8AC3E}">
        <p14:creationId xmlns:p14="http://schemas.microsoft.com/office/powerpoint/2010/main" val="918306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778240" y="612648"/>
            <a:ext cx="1276352" cy="457200"/>
          </a:xfrm>
        </p:spPr>
        <p:txBody>
          <a:bodyPr/>
          <a:lstStyle/>
          <a:p>
            <a:endParaRPr lang="en-US" dirty="0"/>
          </a:p>
        </p:txBody>
      </p:sp>
      <p:sp>
        <p:nvSpPr>
          <p:cNvPr id="4" name="Footer Placeholder 3"/>
          <p:cNvSpPr>
            <a:spLocks noGrp="1"/>
          </p:cNvSpPr>
          <p:nvPr>
            <p:ph type="ftr" sz="quarter" idx="11"/>
          </p:nvPr>
        </p:nvSpPr>
        <p:spPr>
          <a:xfrm>
            <a:off x="7010400" y="612648"/>
            <a:ext cx="1767840" cy="457200"/>
          </a:xfrm>
        </p:spPr>
        <p:txBody>
          <a:bodyPr/>
          <a:lstStyle/>
          <a:p>
            <a:endParaRPr lang="en-US" dirty="0"/>
          </a:p>
        </p:txBody>
      </p:sp>
      <p:sp>
        <p:nvSpPr>
          <p:cNvPr id="5" name="Slide Number Placeholder 4"/>
          <p:cNvSpPr>
            <a:spLocks noGrp="1"/>
          </p:cNvSpPr>
          <p:nvPr>
            <p:ph type="sldNum" sz="quarter" idx="12"/>
          </p:nvPr>
        </p:nvSpPr>
        <p:spPr>
          <a:xfrm>
            <a:off x="10899648" y="2272"/>
            <a:ext cx="1016000" cy="365760"/>
          </a:xfrm>
        </p:spPr>
        <p:txBody>
          <a:bodyPr/>
          <a:lstStyle/>
          <a:p>
            <a:fld id="{401CF334-2D5C-4859-84A6-CA7E6E43FAEB}" type="slidenum">
              <a:rPr lang="en-US" smtClean="0"/>
              <a:t>‹#›</a:t>
            </a:fld>
            <a:endParaRPr lang="en-US" dirty="0"/>
          </a:p>
        </p:txBody>
      </p:sp>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dirty="0"/>
              <a:t>Click to edit Master title style</a:t>
            </a:r>
          </a:p>
        </p:txBody>
      </p:sp>
    </p:spTree>
    <p:extLst>
      <p:ext uri="{BB962C8B-B14F-4D97-AF65-F5344CB8AC3E}">
        <p14:creationId xmlns:p14="http://schemas.microsoft.com/office/powerpoint/2010/main" val="284060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058224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4" name="Content Placeholder 3"/>
          <p:cNvSpPr>
            <a:spLocks noGrp="1"/>
          </p:cNvSpPr>
          <p:nvPr>
            <p:ph sz="half" idx="1"/>
          </p:nvPr>
        </p:nvSpPr>
        <p:spPr>
          <a:xfrm>
            <a:off x="203200" y="776287"/>
            <a:ext cx="6803136" cy="580508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7137995" y="2010727"/>
            <a:ext cx="4511040" cy="45805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2" name="Title 1"/>
          <p:cNvSpPr>
            <a:spLocks noGrp="1"/>
          </p:cNvSpPr>
          <p:nvPr>
            <p:ph type="title"/>
          </p:nvPr>
        </p:nvSpPr>
        <p:spPr>
          <a:xfrm>
            <a:off x="7137995" y="1101970"/>
            <a:ext cx="4511040" cy="877824"/>
          </a:xfrm>
        </p:spPr>
        <p:txBody>
          <a:bodyPr anchor="b"/>
          <a:lstStyle>
            <a:lvl1pPr algn="l">
              <a:buNone/>
              <a:defRPr sz="1800" b="1"/>
            </a:lvl1pPr>
          </a:lstStyle>
          <a:p>
            <a:r>
              <a:rPr kumimoji="0" lang="en-US"/>
              <a:t>Click to edit Master title style</a:t>
            </a:r>
          </a:p>
        </p:txBody>
      </p:sp>
    </p:spTree>
    <p:extLst>
      <p:ext uri="{BB962C8B-B14F-4D97-AF65-F5344CB8AC3E}">
        <p14:creationId xmlns:p14="http://schemas.microsoft.com/office/powerpoint/2010/main" val="1230751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3" name="Picture Placeholder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a:t>Click to edit Master title style</a:t>
            </a:r>
          </a:p>
        </p:txBody>
      </p:sp>
    </p:spTree>
    <p:extLst>
      <p:ext uri="{BB962C8B-B14F-4D97-AF65-F5344CB8AC3E}">
        <p14:creationId xmlns:p14="http://schemas.microsoft.com/office/powerpoint/2010/main" val="93174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328313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a:xfrm>
            <a:off x="609600" y="1143000"/>
            <a:ext cx="8331200" cy="54483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Vertical Title 1"/>
          <p:cNvSpPr>
            <a:spLocks noGrp="1"/>
          </p:cNvSpPr>
          <p:nvPr>
            <p:ph type="title" orient="vert"/>
          </p:nvPr>
        </p:nvSpPr>
        <p:spPr>
          <a:xfrm>
            <a:off x="9042400" y="1143000"/>
            <a:ext cx="2540000" cy="5448300"/>
          </a:xfrm>
        </p:spPr>
        <p:txBody>
          <a:bodyPr vert="eaVert"/>
          <a:lstStyle/>
          <a:p>
            <a:r>
              <a:rPr kumimoji="0" lang="en-US"/>
              <a:t>Click to edit Master title style</a:t>
            </a:r>
          </a:p>
        </p:txBody>
      </p:sp>
    </p:spTree>
    <p:extLst>
      <p:ext uri="{BB962C8B-B14F-4D97-AF65-F5344CB8AC3E}">
        <p14:creationId xmlns:p14="http://schemas.microsoft.com/office/powerpoint/2010/main" val="2722773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4" name="Date Placeholder 13"/>
          <p:cNvSpPr>
            <a:spLocks noGrp="1"/>
          </p:cNvSpPr>
          <p:nvPr>
            <p:ph type="dt" sz="half" idx="2"/>
          </p:nvPr>
        </p:nvSpPr>
        <p:spPr>
          <a:xfrm>
            <a:off x="8782048" y="612648"/>
            <a:ext cx="1276352" cy="457200"/>
          </a:xfrm>
          <a:prstGeom prst="rect">
            <a:avLst/>
          </a:prstGeom>
        </p:spPr>
        <p:txBody>
          <a:bodyPr vert="horz"/>
          <a:lstStyle>
            <a:lvl1pPr algn="l" eaLnBrk="1" latinLnBrk="0" hangingPunct="1">
              <a:defRPr kumimoji="0" sz="800">
                <a:solidFill>
                  <a:schemeClr val="accent2"/>
                </a:solidFill>
              </a:defRPr>
            </a:lvl1pPr>
          </a:lstStyle>
          <a:p>
            <a:endParaRPr lang="en-US" dirty="0"/>
          </a:p>
        </p:txBody>
      </p:sp>
      <p:sp>
        <p:nvSpPr>
          <p:cNvPr id="3" name="Footer Placeholder 2"/>
          <p:cNvSpPr>
            <a:spLocks noGrp="1"/>
          </p:cNvSpPr>
          <p:nvPr>
            <p:ph type="ftr" sz="quarter" idx="3"/>
          </p:nvPr>
        </p:nvSpPr>
        <p:spPr>
          <a:xfrm>
            <a:off x="7010400" y="612648"/>
            <a:ext cx="176784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fld id="{401CF334-2D5C-4859-84A6-CA7E6E43FAEB}" type="slidenum">
              <a:rPr lang="en-US" smtClean="0"/>
              <a:t>‹#›</a:t>
            </a:fld>
            <a:endParaRPr lang="en-US" dirty="0"/>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a:t>Click to edit Master title style</a:t>
            </a:r>
          </a:p>
        </p:txBody>
      </p:sp>
    </p:spTree>
    <p:extLst>
      <p:ext uri="{BB962C8B-B14F-4D97-AF65-F5344CB8AC3E}">
        <p14:creationId xmlns:p14="http://schemas.microsoft.com/office/powerpoint/2010/main" val="14648720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epa.gov/sites/production/files/2017-12/documents/policy_memo.12.7.17.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gpo.gov/fdsys/pkg/FR-2018-03-30/pdf/2018-06430.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epa.gov/nsr/forms/interpreting-adjacent-source-determination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gpo.gov/fdsys/pkg/FR-2018-03-30/pdf/2018-06430.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epa.gov/sites/production/files/2018-04/documents/biomass_policy_statement_2018_04_23.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6ADE661F-20DB-4665-88FD-8E998AFB4924}"/>
              </a:ext>
            </a:extLst>
          </p:cNvPr>
          <p:cNvSpPr>
            <a:spLocks noGrp="1"/>
          </p:cNvSpPr>
          <p:nvPr>
            <p:ph type="sldNum" sz="quarter" idx="11"/>
          </p:nvPr>
        </p:nvSpPr>
        <p:spPr/>
        <p:txBody>
          <a:bodyPr/>
          <a:lstStyle/>
          <a:p>
            <a:fld id="{401CF334-2D5C-4859-84A6-CA7E6E43FAEB}" type="slidenum">
              <a:rPr lang="en-US" smtClean="0"/>
              <a:t>1</a:t>
            </a:fld>
            <a:endParaRPr lang="en-US" dirty="0"/>
          </a:p>
        </p:txBody>
      </p:sp>
      <p:sp>
        <p:nvSpPr>
          <p:cNvPr id="7" name="Title 6">
            <a:extLst>
              <a:ext uri="{FF2B5EF4-FFF2-40B4-BE49-F238E27FC236}">
                <a16:creationId xmlns:a16="http://schemas.microsoft.com/office/drawing/2014/main" xmlns="" id="{E643FBC4-B6C1-482F-9627-8C86C791C429}"/>
              </a:ext>
            </a:extLst>
          </p:cNvPr>
          <p:cNvSpPr>
            <a:spLocks noGrp="1"/>
          </p:cNvSpPr>
          <p:nvPr>
            <p:ph type="title"/>
          </p:nvPr>
        </p:nvSpPr>
        <p:spPr>
          <a:xfrm>
            <a:off x="508000" y="645134"/>
            <a:ext cx="11684000" cy="1069848"/>
          </a:xfrm>
        </p:spPr>
        <p:txBody>
          <a:bodyPr>
            <a:normAutofit/>
          </a:bodyPr>
          <a:lstStyle/>
          <a:p>
            <a:r>
              <a:rPr lang="en-US" b="1" dirty="0"/>
              <a:t>EPA’s New Source Review and Title V Permitting Updates</a:t>
            </a:r>
            <a:endParaRPr lang="en-US" dirty="0"/>
          </a:p>
        </p:txBody>
      </p:sp>
      <p:pic>
        <p:nvPicPr>
          <p:cNvPr id="8" name="Picture 7">
            <a:extLst>
              <a:ext uri="{FF2B5EF4-FFF2-40B4-BE49-F238E27FC236}">
                <a16:creationId xmlns:a16="http://schemas.microsoft.com/office/drawing/2014/main" xmlns="" id="{AD667B02-9FE4-4479-8865-2DD3738B9769}"/>
              </a:ext>
            </a:extLst>
          </p:cNvPr>
          <p:cNvPicPr>
            <a:picLocks noChangeAspect="1"/>
          </p:cNvPicPr>
          <p:nvPr/>
        </p:nvPicPr>
        <p:blipFill rotWithShape="1">
          <a:blip r:embed="rId2"/>
          <a:srcRect t="26169" b="36840"/>
          <a:stretch/>
        </p:blipFill>
        <p:spPr>
          <a:xfrm>
            <a:off x="0" y="1714982"/>
            <a:ext cx="12192000" cy="3608615"/>
          </a:xfrm>
          <a:prstGeom prst="rect">
            <a:avLst/>
          </a:prstGeom>
        </p:spPr>
      </p:pic>
      <p:sp>
        <p:nvSpPr>
          <p:cNvPr id="9" name="Title 6">
            <a:extLst>
              <a:ext uri="{FF2B5EF4-FFF2-40B4-BE49-F238E27FC236}">
                <a16:creationId xmlns:a16="http://schemas.microsoft.com/office/drawing/2014/main" xmlns="" id="{2C5AFF87-0C22-4D1A-8E8B-51433A0F4DB2}"/>
              </a:ext>
            </a:extLst>
          </p:cNvPr>
          <p:cNvSpPr txBox="1">
            <a:spLocks/>
          </p:cNvSpPr>
          <p:nvPr/>
        </p:nvSpPr>
        <p:spPr>
          <a:xfrm>
            <a:off x="508000" y="5323597"/>
            <a:ext cx="11176000" cy="1534403"/>
          </a:xfrm>
          <a:prstGeom prst="rect">
            <a:avLst/>
          </a:prstGeom>
        </p:spPr>
        <p:txBody>
          <a:bodyPr vert="horz" anchor="ctr">
            <a:normAutofit lnSpcReduction="10000"/>
          </a:bodyPr>
          <a:lstStyle>
            <a:lvl1pPr algn="l" rtl="0" eaLnBrk="1" latinLnBrk="0" hangingPunct="1">
              <a:spcBef>
                <a:spcPct val="0"/>
              </a:spcBef>
              <a:buNone/>
              <a:defRPr kumimoji="0" sz="4000" b="0" i="0" kern="1200" cap="none" baseline="0">
                <a:solidFill>
                  <a:schemeClr val="tx2"/>
                </a:solidFill>
                <a:latin typeface="+mj-lt"/>
                <a:ea typeface="+mj-ea"/>
                <a:cs typeface="+mj-cs"/>
              </a:defRPr>
            </a:lvl1pPr>
          </a:lstStyle>
          <a:p>
            <a:r>
              <a:rPr lang="en-US" sz="2400" dirty="0"/>
              <a:t>Patrick Bird, US EPA Region 1</a:t>
            </a:r>
            <a:endParaRPr lang="en-US" sz="2500" dirty="0"/>
          </a:p>
          <a:p>
            <a:r>
              <a:rPr lang="en-US" sz="1800" dirty="0"/>
              <a:t>New England Section of the Air and Waste Management Association</a:t>
            </a:r>
          </a:p>
          <a:p>
            <a:r>
              <a:rPr lang="en-US" sz="1800" dirty="0"/>
              <a:t>New Source Review “Reform” Workshop</a:t>
            </a:r>
          </a:p>
          <a:p>
            <a:r>
              <a:rPr lang="en-US" sz="1800" dirty="0"/>
              <a:t>Boston, Massachusetts</a:t>
            </a:r>
          </a:p>
          <a:p>
            <a:r>
              <a:rPr lang="en-US" sz="1800" dirty="0"/>
              <a:t>October 11, 2018</a:t>
            </a:r>
          </a:p>
        </p:txBody>
      </p:sp>
    </p:spTree>
    <p:extLst>
      <p:ext uri="{BB962C8B-B14F-4D97-AF65-F5344CB8AC3E}">
        <p14:creationId xmlns:p14="http://schemas.microsoft.com/office/powerpoint/2010/main" val="200917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C2118F71-F4F3-40D1-8CFE-A7BBF4D8AA31}"/>
              </a:ext>
            </a:extLst>
          </p:cNvPr>
          <p:cNvSpPr>
            <a:spLocks noGrp="1"/>
          </p:cNvSpPr>
          <p:nvPr>
            <p:ph type="sldNum" sz="quarter" idx="11"/>
          </p:nvPr>
        </p:nvSpPr>
        <p:spPr/>
        <p:txBody>
          <a:bodyPr/>
          <a:lstStyle/>
          <a:p>
            <a:fld id="{401CF334-2D5C-4859-84A6-CA7E6E43FAEB}" type="slidenum">
              <a:rPr lang="en-US" smtClean="0"/>
              <a:t>2</a:t>
            </a:fld>
            <a:endParaRPr lang="en-US" dirty="0"/>
          </a:p>
        </p:txBody>
      </p:sp>
      <p:sp>
        <p:nvSpPr>
          <p:cNvPr id="10" name="Content Placeholder 9">
            <a:extLst>
              <a:ext uri="{FF2B5EF4-FFF2-40B4-BE49-F238E27FC236}">
                <a16:creationId xmlns:a16="http://schemas.microsoft.com/office/drawing/2014/main" xmlns="" id="{60117119-E523-48B9-8E73-8EF43D315051}"/>
              </a:ext>
            </a:extLst>
          </p:cNvPr>
          <p:cNvSpPr>
            <a:spLocks noGrp="1"/>
          </p:cNvSpPr>
          <p:nvPr>
            <p:ph sz="quarter" idx="4"/>
          </p:nvPr>
        </p:nvSpPr>
        <p:spPr/>
        <p:txBody>
          <a:bodyPr/>
          <a:lstStyle/>
          <a:p>
            <a:pPr lvl="1"/>
            <a:r>
              <a:rPr lang="en-US" sz="2600" dirty="0"/>
              <a:t>Project Aggregation Reconsideration</a:t>
            </a:r>
          </a:p>
          <a:p>
            <a:pPr lvl="1"/>
            <a:r>
              <a:rPr lang="en-US" sz="2600" dirty="0"/>
              <a:t>Ambient Air Guidance</a:t>
            </a:r>
          </a:p>
          <a:p>
            <a:pPr lvl="1"/>
            <a:r>
              <a:rPr lang="en-US" sz="2600" dirty="0"/>
              <a:t>Project Emissions Accounting Rulemaking</a:t>
            </a:r>
          </a:p>
          <a:p>
            <a:pPr lvl="1"/>
            <a:r>
              <a:rPr lang="en-US" sz="2600" dirty="0"/>
              <a:t>Rulemaking on Treatment of Biomass for Permitting</a:t>
            </a:r>
          </a:p>
          <a:p>
            <a:endParaRPr lang="en-US" dirty="0"/>
          </a:p>
        </p:txBody>
      </p:sp>
      <p:sp>
        <p:nvSpPr>
          <p:cNvPr id="9" name="Text Placeholder 8">
            <a:extLst>
              <a:ext uri="{FF2B5EF4-FFF2-40B4-BE49-F238E27FC236}">
                <a16:creationId xmlns:a16="http://schemas.microsoft.com/office/drawing/2014/main" xmlns="" id="{447DE751-4DA3-49B8-91A1-64B60C8E720D}"/>
              </a:ext>
            </a:extLst>
          </p:cNvPr>
          <p:cNvSpPr>
            <a:spLocks noGrp="1"/>
          </p:cNvSpPr>
          <p:nvPr>
            <p:ph type="body" sz="half" idx="3"/>
          </p:nvPr>
        </p:nvSpPr>
        <p:spPr/>
        <p:txBody>
          <a:bodyPr/>
          <a:lstStyle/>
          <a:p>
            <a:pPr algn="ctr"/>
            <a:r>
              <a:rPr lang="en-US" dirty="0">
                <a:solidFill>
                  <a:schemeClr val="tx2"/>
                </a:solidFill>
              </a:rPr>
              <a:t>On-Going Work </a:t>
            </a:r>
          </a:p>
        </p:txBody>
      </p:sp>
      <p:sp>
        <p:nvSpPr>
          <p:cNvPr id="8" name="Content Placeholder 7">
            <a:extLst>
              <a:ext uri="{FF2B5EF4-FFF2-40B4-BE49-F238E27FC236}">
                <a16:creationId xmlns:a16="http://schemas.microsoft.com/office/drawing/2014/main" xmlns="" id="{A964FCCB-6F0A-4CC8-8DE3-37F5702F4C0E}"/>
              </a:ext>
            </a:extLst>
          </p:cNvPr>
          <p:cNvSpPr>
            <a:spLocks noGrp="1"/>
          </p:cNvSpPr>
          <p:nvPr>
            <p:ph sz="quarter" idx="2"/>
          </p:nvPr>
        </p:nvSpPr>
        <p:spPr/>
        <p:txBody>
          <a:bodyPr>
            <a:normAutofit lnSpcReduction="10000"/>
          </a:bodyPr>
          <a:lstStyle/>
          <a:p>
            <a:pPr lvl="1"/>
            <a:r>
              <a:rPr lang="en-US" sz="2600" dirty="0"/>
              <a:t>Actual-to-Projected-Actual Applicability Test Guidance Memorandum</a:t>
            </a:r>
          </a:p>
          <a:p>
            <a:pPr lvl="1"/>
            <a:r>
              <a:rPr lang="en-US" sz="2600" dirty="0"/>
              <a:t>Project Emissions Accounting Memo</a:t>
            </a:r>
          </a:p>
          <a:p>
            <a:pPr lvl="1"/>
            <a:r>
              <a:rPr lang="en-US" sz="2600" dirty="0"/>
              <a:t>Source Aggregation Guidance, Meadowbrook Letter, Draft Guidance on Interpreting Adjacency</a:t>
            </a:r>
          </a:p>
          <a:p>
            <a:pPr lvl="1"/>
            <a:r>
              <a:rPr lang="en-US" sz="2600" dirty="0"/>
              <a:t>PM</a:t>
            </a:r>
            <a:r>
              <a:rPr lang="en-US" sz="2600" baseline="-25000" dirty="0"/>
              <a:t>2.5</a:t>
            </a:r>
            <a:r>
              <a:rPr lang="en-US" sz="2600" dirty="0"/>
              <a:t> and Ozone SILs Guidance </a:t>
            </a:r>
          </a:p>
          <a:p>
            <a:endParaRPr lang="en-US" dirty="0"/>
          </a:p>
        </p:txBody>
      </p:sp>
      <p:sp>
        <p:nvSpPr>
          <p:cNvPr id="7" name="Text Placeholder 6">
            <a:extLst>
              <a:ext uri="{FF2B5EF4-FFF2-40B4-BE49-F238E27FC236}">
                <a16:creationId xmlns:a16="http://schemas.microsoft.com/office/drawing/2014/main" xmlns="" id="{80B9F131-67D5-46FE-9A31-5B581AF829D0}"/>
              </a:ext>
            </a:extLst>
          </p:cNvPr>
          <p:cNvSpPr>
            <a:spLocks noGrp="1"/>
          </p:cNvSpPr>
          <p:nvPr>
            <p:ph type="body" idx="1"/>
          </p:nvPr>
        </p:nvSpPr>
        <p:spPr/>
        <p:txBody>
          <a:bodyPr/>
          <a:lstStyle/>
          <a:p>
            <a:pPr algn="ctr"/>
            <a:r>
              <a:rPr lang="en-US" dirty="0">
                <a:solidFill>
                  <a:schemeClr val="tx2"/>
                </a:solidFill>
              </a:rPr>
              <a:t>Completed Actions</a:t>
            </a:r>
          </a:p>
        </p:txBody>
      </p:sp>
      <p:sp>
        <p:nvSpPr>
          <p:cNvPr id="6" name="Title 5">
            <a:extLst>
              <a:ext uri="{FF2B5EF4-FFF2-40B4-BE49-F238E27FC236}">
                <a16:creationId xmlns:a16="http://schemas.microsoft.com/office/drawing/2014/main" xmlns="" id="{7FE5DED5-C340-4296-9965-A5644AB380F8}"/>
              </a:ext>
            </a:extLst>
          </p:cNvPr>
          <p:cNvSpPr>
            <a:spLocks noGrp="1"/>
          </p:cNvSpPr>
          <p:nvPr>
            <p:ph type="title"/>
          </p:nvPr>
        </p:nvSpPr>
        <p:spPr>
          <a:xfrm>
            <a:off x="508000" y="771577"/>
            <a:ext cx="11176000" cy="1069848"/>
          </a:xfrm>
        </p:spPr>
        <p:txBody>
          <a:bodyPr/>
          <a:lstStyle/>
          <a:p>
            <a:pPr algn="ctr"/>
            <a:r>
              <a:rPr lang="en-US" b="1" dirty="0">
                <a:solidFill>
                  <a:schemeClr val="accent2">
                    <a:lumMod val="75000"/>
                  </a:schemeClr>
                </a:solidFill>
              </a:rPr>
              <a:t>NSR Improvements and Other Recent Actions</a:t>
            </a:r>
            <a:endParaRPr lang="en-US" dirty="0"/>
          </a:p>
        </p:txBody>
      </p:sp>
      <p:pic>
        <p:nvPicPr>
          <p:cNvPr id="11" name="Picture 10">
            <a:extLst>
              <a:ext uri="{FF2B5EF4-FFF2-40B4-BE49-F238E27FC236}">
                <a16:creationId xmlns:a16="http://schemas.microsoft.com/office/drawing/2014/main" xmlns="" id="{14BA9E74-D9F1-452D-B998-A86A165621FA}"/>
              </a:ext>
            </a:extLst>
          </p:cNvPr>
          <p:cNvPicPr>
            <a:picLocks noChangeAspect="1"/>
          </p:cNvPicPr>
          <p:nvPr/>
        </p:nvPicPr>
        <p:blipFill>
          <a:blip r:embed="rId3"/>
          <a:stretch>
            <a:fillRect/>
          </a:stretch>
        </p:blipFill>
        <p:spPr>
          <a:xfrm>
            <a:off x="11225423" y="5933773"/>
            <a:ext cx="713953" cy="718360"/>
          </a:xfrm>
          <a:prstGeom prst="rect">
            <a:avLst/>
          </a:prstGeom>
        </p:spPr>
      </p:pic>
    </p:spTree>
    <p:extLst>
      <p:ext uri="{BB962C8B-B14F-4D97-AF65-F5344CB8AC3E}">
        <p14:creationId xmlns:p14="http://schemas.microsoft.com/office/powerpoint/2010/main" val="310959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1CF334-2D5C-4859-84A6-CA7E6E43FAEB}" type="slidenum">
              <a:rPr lang="en-US" smtClean="0"/>
              <a:t>3</a:t>
            </a:fld>
            <a:endParaRPr lang="en-US" dirty="0"/>
          </a:p>
        </p:txBody>
      </p:sp>
      <p:sp>
        <p:nvSpPr>
          <p:cNvPr id="3" name="Content Placeholder 2"/>
          <p:cNvSpPr>
            <a:spLocks noGrp="1"/>
          </p:cNvSpPr>
          <p:nvPr>
            <p:ph idx="1"/>
          </p:nvPr>
        </p:nvSpPr>
        <p:spPr>
          <a:xfrm>
            <a:off x="609600" y="1865021"/>
            <a:ext cx="10972800" cy="4727507"/>
          </a:xfrm>
        </p:spPr>
        <p:txBody>
          <a:bodyPr/>
          <a:lstStyle/>
          <a:p>
            <a:r>
              <a:rPr lang="en-US" sz="2600" b="1" dirty="0"/>
              <a:t>Memorandum: “New Source Review Preconstruction Permitting Requirements: Enforceability and Use of the Actual-to-Projected-Actual Applicability Test in Determining Major Modification Applicability” </a:t>
            </a:r>
            <a:r>
              <a:rPr lang="en-US" sz="2600" dirty="0"/>
              <a:t>signed by Administrator Pruitt on December 7, 2017</a:t>
            </a:r>
          </a:p>
          <a:p>
            <a:pPr lvl="1"/>
            <a:r>
              <a:rPr lang="en-US" sz="2000" dirty="0"/>
              <a:t>Available at </a:t>
            </a:r>
            <a:r>
              <a:rPr lang="en-US" sz="2000" dirty="0">
                <a:hlinkClick r:id="rId3"/>
              </a:rPr>
              <a:t>https://www.epa.gov/sites/production/files/2017-12/documents/policy_memo.12.7.17.pdf</a:t>
            </a:r>
            <a:endParaRPr lang="en-US" sz="2000" dirty="0"/>
          </a:p>
          <a:p>
            <a:pPr lvl="1"/>
            <a:r>
              <a:rPr lang="en-US" sz="2000" dirty="0"/>
              <a:t>Where a source projects an insignificant emissions increase, the level of actual emissions after the project governs applicability</a:t>
            </a:r>
          </a:p>
          <a:p>
            <a:pPr lvl="1"/>
            <a:r>
              <a:rPr lang="en-US" sz="2000" dirty="0"/>
              <a:t>Projections may reflect the intent to actively manage post-project operations in order to prevent a significant emissions increase from occurring</a:t>
            </a:r>
          </a:p>
          <a:p>
            <a:pPr lvl="1"/>
            <a:r>
              <a:rPr lang="en-US" sz="2000" dirty="0"/>
              <a:t>EPA will not second guess NSR applicability analyses that comply with the procedural requirements of the regulations</a:t>
            </a:r>
          </a:p>
        </p:txBody>
      </p:sp>
      <p:sp>
        <p:nvSpPr>
          <p:cNvPr id="4" name="Title 3"/>
          <p:cNvSpPr>
            <a:spLocks noGrp="1"/>
          </p:cNvSpPr>
          <p:nvPr>
            <p:ph type="title"/>
          </p:nvPr>
        </p:nvSpPr>
        <p:spPr/>
        <p:txBody>
          <a:bodyPr/>
          <a:lstStyle/>
          <a:p>
            <a:r>
              <a:rPr lang="en-US" dirty="0"/>
              <a:t>NSR Updates: Actual-to-Projected-Actual Applicability Test </a:t>
            </a:r>
            <a:br>
              <a:rPr lang="en-US" dirty="0"/>
            </a:br>
            <a:r>
              <a:rPr lang="en-US" dirty="0"/>
              <a:t>Guidance Memorandum</a:t>
            </a:r>
          </a:p>
        </p:txBody>
      </p:sp>
    </p:spTree>
    <p:extLst>
      <p:ext uri="{BB962C8B-B14F-4D97-AF65-F5344CB8AC3E}">
        <p14:creationId xmlns:p14="http://schemas.microsoft.com/office/powerpoint/2010/main" val="1402480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1CF334-2D5C-4859-84A6-CA7E6E43FAEB}" type="slidenum">
              <a:rPr lang="en-US" smtClean="0"/>
              <a:t>4</a:t>
            </a:fld>
            <a:endParaRPr lang="en-US" dirty="0"/>
          </a:p>
        </p:txBody>
      </p:sp>
      <p:sp>
        <p:nvSpPr>
          <p:cNvPr id="3" name="Content Placeholder 2"/>
          <p:cNvSpPr>
            <a:spLocks noGrp="1"/>
          </p:cNvSpPr>
          <p:nvPr>
            <p:ph idx="1"/>
          </p:nvPr>
        </p:nvSpPr>
        <p:spPr>
          <a:xfrm>
            <a:off x="410308" y="1615045"/>
            <a:ext cx="11186839" cy="4985834"/>
          </a:xfrm>
        </p:spPr>
        <p:txBody>
          <a:bodyPr>
            <a:normAutofit fontScale="92500" lnSpcReduction="10000"/>
          </a:bodyPr>
          <a:lstStyle/>
          <a:p>
            <a:r>
              <a:rPr lang="en-US" sz="2600" b="1" dirty="0"/>
              <a:t>Memorandum: “Project Emissions Accounting Under the New Source Review Preconstruction Permitting Program” </a:t>
            </a:r>
            <a:r>
              <a:rPr lang="en-US" sz="2600" dirty="0"/>
              <a:t>was published on March 30, 2018 (83 FR 13745)</a:t>
            </a:r>
          </a:p>
          <a:p>
            <a:pPr lvl="1"/>
            <a:r>
              <a:rPr lang="en-US" sz="2400" dirty="0"/>
              <a:t>Available at </a:t>
            </a:r>
            <a:r>
              <a:rPr lang="en-US" sz="2400" dirty="0">
                <a:hlinkClick r:id="rId3"/>
              </a:rPr>
              <a:t>www.gpo.gov/fdsys/pkg/FR-2018-03-30/pdf/2018-06430.pdf</a:t>
            </a:r>
            <a:r>
              <a:rPr lang="en-US" sz="2400" dirty="0"/>
              <a:t> </a:t>
            </a:r>
          </a:p>
          <a:p>
            <a:pPr lvl="1"/>
            <a:r>
              <a:rPr lang="en-US" sz="2400" dirty="0"/>
              <a:t>Communicates EPA’s interpretation that the current NSR regulations provide that emissions decreases as well as increases are to be considered at Step 1 of the NSR applicability process, i.e., determining whether a project will result in a significant emissions increase</a:t>
            </a:r>
          </a:p>
          <a:p>
            <a:pPr lvl="1"/>
            <a:r>
              <a:rPr lang="en-US" sz="2400" dirty="0"/>
              <a:t>Interpretation is grounded in the principle that the plain language of the CAA indicates that Congress intended to apply NSR to changes that increase actual emissions and the language in the corresponding NSR regulations is consistent with that intent </a:t>
            </a:r>
          </a:p>
          <a:p>
            <a:pPr lvl="1"/>
            <a:endParaRPr lang="en-US" sz="2400" dirty="0"/>
          </a:p>
          <a:p>
            <a:r>
              <a:rPr lang="en-US" sz="2600" dirty="0"/>
              <a:t>Prior EPA guidance had indicated that the relevant provisions of the NSR regulations preclude the consideration of emissions decreases at Step 1</a:t>
            </a:r>
          </a:p>
          <a:p>
            <a:pPr lvl="1"/>
            <a:r>
              <a:rPr lang="en-US" sz="2400" dirty="0"/>
              <a:t>For the reasons discussed in the memo, EPA will no longer apply such interpretation</a:t>
            </a:r>
          </a:p>
          <a:p>
            <a:pPr marL="109728" indent="0">
              <a:buNone/>
            </a:pPr>
            <a:endParaRPr lang="en-US" sz="1600" dirty="0"/>
          </a:p>
          <a:p>
            <a:endParaRPr lang="en-US" dirty="0">
              <a:solidFill>
                <a:schemeClr val="tx1"/>
              </a:solidFill>
            </a:endParaRPr>
          </a:p>
        </p:txBody>
      </p:sp>
      <p:sp>
        <p:nvSpPr>
          <p:cNvPr id="4" name="Title 3"/>
          <p:cNvSpPr>
            <a:spLocks noGrp="1"/>
          </p:cNvSpPr>
          <p:nvPr>
            <p:ph type="title"/>
          </p:nvPr>
        </p:nvSpPr>
        <p:spPr>
          <a:xfrm>
            <a:off x="216309" y="660400"/>
            <a:ext cx="11788877" cy="717639"/>
          </a:xfrm>
        </p:spPr>
        <p:txBody>
          <a:bodyPr>
            <a:normAutofit/>
          </a:bodyPr>
          <a:lstStyle/>
          <a:p>
            <a:r>
              <a:rPr lang="en-US" dirty="0"/>
              <a:t> Project Emissions Accounting (Project Netting) Guidance Memorandum</a:t>
            </a:r>
            <a:endParaRPr lang="en-US" sz="3600" dirty="0"/>
          </a:p>
        </p:txBody>
      </p:sp>
    </p:spTree>
    <p:extLst>
      <p:ext uri="{BB962C8B-B14F-4D97-AF65-F5344CB8AC3E}">
        <p14:creationId xmlns:p14="http://schemas.microsoft.com/office/powerpoint/2010/main" val="3646361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60400"/>
            <a:ext cx="10972800" cy="604728"/>
          </a:xfrm>
        </p:spPr>
        <p:txBody>
          <a:bodyPr/>
          <a:lstStyle/>
          <a:p>
            <a:r>
              <a:rPr lang="en-US" dirty="0"/>
              <a:t>Source Aggregation</a:t>
            </a:r>
          </a:p>
        </p:txBody>
      </p:sp>
      <p:sp>
        <p:nvSpPr>
          <p:cNvPr id="3" name="Content Placeholder 2"/>
          <p:cNvSpPr>
            <a:spLocks noGrp="1"/>
          </p:cNvSpPr>
          <p:nvPr>
            <p:ph idx="1"/>
          </p:nvPr>
        </p:nvSpPr>
        <p:spPr>
          <a:xfrm>
            <a:off x="838200" y="1456514"/>
            <a:ext cx="10515600" cy="5198301"/>
          </a:xfrm>
        </p:spPr>
        <p:txBody>
          <a:bodyPr>
            <a:normAutofit fontScale="85000" lnSpcReduction="20000"/>
          </a:bodyPr>
          <a:lstStyle/>
          <a:p>
            <a:r>
              <a:rPr lang="en-US" b="1" dirty="0"/>
              <a:t>EPA defines “</a:t>
            </a:r>
            <a:r>
              <a:rPr lang="en-US" b="1" i="1" dirty="0"/>
              <a:t>stationary source</a:t>
            </a:r>
            <a:r>
              <a:rPr lang="en-US" b="1" dirty="0"/>
              <a:t>” in the permitting programs as all of the pollutant-emitting activities that are:  </a:t>
            </a:r>
            <a:r>
              <a:rPr lang="en-US" sz="2100" dirty="0"/>
              <a:t>[40 CFR 70.2 and 52.21(b)(1) and (5)]</a:t>
            </a:r>
          </a:p>
          <a:p>
            <a:pPr lvl="1"/>
            <a:r>
              <a:rPr lang="en-US" dirty="0"/>
              <a:t>located on one or more contiguous or adjacent properties </a:t>
            </a:r>
            <a:r>
              <a:rPr lang="en-US" i="1" dirty="0"/>
              <a:t>and</a:t>
            </a:r>
            <a:r>
              <a:rPr lang="en-US" dirty="0"/>
              <a:t> </a:t>
            </a:r>
          </a:p>
          <a:p>
            <a:pPr lvl="1"/>
            <a:r>
              <a:rPr lang="en-US" dirty="0"/>
              <a:t>are under common control of one person (or persons under common control), </a:t>
            </a:r>
            <a:r>
              <a:rPr lang="en-US" i="1" dirty="0"/>
              <a:t>and</a:t>
            </a:r>
            <a:r>
              <a:rPr lang="en-US" dirty="0"/>
              <a:t> </a:t>
            </a:r>
          </a:p>
          <a:p>
            <a:pPr lvl="1"/>
            <a:r>
              <a:rPr lang="en-US" dirty="0"/>
              <a:t>belong to the same major industrial grouping (2 digit SIC code) </a:t>
            </a:r>
          </a:p>
          <a:p>
            <a:pPr marL="457200" lvl="1" indent="0">
              <a:buNone/>
            </a:pPr>
            <a:endParaRPr lang="en-US" dirty="0"/>
          </a:p>
          <a:p>
            <a:r>
              <a:rPr lang="en-US" dirty="0"/>
              <a:t>EPA clarified its interpretation of “common control” in an April 2018 letter to Pennsylvania DEP (the Meadowbrook Letter)  </a:t>
            </a:r>
          </a:p>
          <a:p>
            <a:pPr lvl="1"/>
            <a:r>
              <a:rPr lang="en-US" dirty="0"/>
              <a:t>The Meadowbrook Letter explains EPA’s view that control means the power or authority of one entity to dictate decisions of the other that could affect the applicability of, or compliance with, relevant air pollution regulatory requirements</a:t>
            </a:r>
          </a:p>
          <a:p>
            <a:pPr marL="411480" lvl="1" indent="0">
              <a:buNone/>
            </a:pPr>
            <a:endParaRPr lang="en-US" dirty="0"/>
          </a:p>
          <a:p>
            <a:r>
              <a:rPr lang="en-US" dirty="0"/>
              <a:t>EPA’s interpretation of “adjacent” has evolved through source-specific determinations</a:t>
            </a:r>
          </a:p>
          <a:p>
            <a:pPr lvl="1"/>
            <a:r>
              <a:rPr lang="en-US" dirty="0"/>
              <a:t>2016 Rulemaking clarified “adjacent” for oil and gas operations</a:t>
            </a:r>
          </a:p>
          <a:p>
            <a:pPr lvl="2"/>
            <a:r>
              <a:rPr lang="en-US" dirty="0"/>
              <a:t>Adjacent operations are limited to those within ¼ mile with shared equipment</a:t>
            </a:r>
          </a:p>
          <a:p>
            <a:pPr lvl="1"/>
            <a:r>
              <a:rPr lang="en-US" dirty="0"/>
              <a:t>EPA posted on September 5, 2018, the </a:t>
            </a:r>
            <a:r>
              <a:rPr lang="en-US" b="1" dirty="0"/>
              <a:t>“Draft Guidance: Interpretation Adjacent for New Source Review and Title V Source Determinations in All Industries other than Oil and Gas” </a:t>
            </a:r>
            <a:r>
              <a:rPr lang="en-US" dirty="0"/>
              <a:t>and will accept public comment through October 5, 2018 at </a:t>
            </a:r>
            <a:r>
              <a:rPr lang="en-US" dirty="0">
                <a:hlinkClick r:id="rId3"/>
              </a:rPr>
              <a:t>www.epa.gov/nsr/forms/interpreting-adjacent-source-determinations</a:t>
            </a:r>
            <a:r>
              <a:rPr lang="en-US" dirty="0"/>
              <a:t> </a:t>
            </a:r>
          </a:p>
          <a:p>
            <a:pPr marL="0" indent="0">
              <a:buNone/>
            </a:pPr>
            <a:endParaRPr lang="en-US" dirty="0"/>
          </a:p>
          <a:p>
            <a:endParaRPr lang="en-US" dirty="0"/>
          </a:p>
        </p:txBody>
      </p:sp>
    </p:spTree>
    <p:extLst>
      <p:ext uri="{BB962C8B-B14F-4D97-AF65-F5344CB8AC3E}">
        <p14:creationId xmlns:p14="http://schemas.microsoft.com/office/powerpoint/2010/main" val="30177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1CF334-2D5C-4859-84A6-CA7E6E43FAEB}" type="slidenum">
              <a:rPr lang="en-US" smtClean="0"/>
              <a:t>6</a:t>
            </a:fld>
            <a:endParaRPr lang="en-US" dirty="0"/>
          </a:p>
        </p:txBody>
      </p:sp>
      <p:sp>
        <p:nvSpPr>
          <p:cNvPr id="3" name="Content Placeholder 2"/>
          <p:cNvSpPr>
            <a:spLocks noGrp="1"/>
          </p:cNvSpPr>
          <p:nvPr>
            <p:ph idx="1"/>
          </p:nvPr>
        </p:nvSpPr>
        <p:spPr>
          <a:xfrm>
            <a:off x="609600" y="1580255"/>
            <a:ext cx="11306048" cy="4787900"/>
          </a:xfrm>
        </p:spPr>
        <p:txBody>
          <a:bodyPr vert="horz" anchor="t">
            <a:normAutofit fontScale="92500" lnSpcReduction="10000"/>
          </a:bodyPr>
          <a:lstStyle/>
          <a:p>
            <a:pPr>
              <a:buFont typeface="Arial" panose="020B0604020202020204" pitchFamily="34" charset="0"/>
              <a:buChar char="•"/>
            </a:pPr>
            <a:r>
              <a:rPr lang="en-US" sz="2600" b="1" dirty="0"/>
              <a:t>Guidance on Significant Impact Levels (SILs) for Ozone and Fine Particles in the Prevention of Significant Deterioration Permitting Program </a:t>
            </a:r>
            <a:r>
              <a:rPr lang="en-US" sz="2600" dirty="0"/>
              <a:t>signed on April 17, 2018, by Peter Tsirigotis </a:t>
            </a:r>
          </a:p>
          <a:p>
            <a:pPr indent="-255905">
              <a:buFont typeface="Arial" panose="020B0604020202020204" pitchFamily="34" charset="0"/>
              <a:buChar char="•"/>
            </a:pPr>
            <a:r>
              <a:rPr lang="en-US" sz="2600" dirty="0"/>
              <a:t>Includes both a revised PM</a:t>
            </a:r>
            <a:r>
              <a:rPr lang="en-US" sz="2600" baseline="-25000" dirty="0"/>
              <a:t>2.5</a:t>
            </a:r>
            <a:r>
              <a:rPr lang="en-US" sz="2600" dirty="0"/>
              <a:t> SIL and new ozone SIL for permittees to use in streamlining the air dispersion modeling permitting process</a:t>
            </a:r>
            <a:endParaRPr lang="en-US" sz="2600" dirty="0">
              <a:cs typeface="Calibri"/>
            </a:endParaRPr>
          </a:p>
          <a:p>
            <a:pPr indent="-255905">
              <a:buFont typeface="Arial" panose="020B0604020202020204" pitchFamily="34" charset="0"/>
              <a:buChar char="•"/>
            </a:pPr>
            <a:r>
              <a:rPr lang="en-US" sz="2600" dirty="0"/>
              <a:t>The guidance is comprised of a policy memorandum, a technical document and legal support document</a:t>
            </a:r>
            <a:endParaRPr lang="en-US" sz="2600" dirty="0">
              <a:cs typeface="Calibri"/>
            </a:endParaRPr>
          </a:p>
          <a:p>
            <a:pPr lvl="2">
              <a:spcAft>
                <a:spcPts val="450"/>
              </a:spcAft>
              <a:buFont typeface="Arial" panose="020B0604020202020204" pitchFamily="34" charset="0"/>
              <a:buChar char="•"/>
            </a:pPr>
            <a:r>
              <a:rPr lang="en-US" dirty="0"/>
              <a:t>All three will be referenced and included in any permit record where the recommended SILs are used by a permitting authority </a:t>
            </a:r>
          </a:p>
          <a:p>
            <a:pPr lvl="2">
              <a:spcAft>
                <a:spcPts val="450"/>
              </a:spcAft>
              <a:buFont typeface="Arial" panose="020B0604020202020204" pitchFamily="34" charset="0"/>
              <a:buChar char="•"/>
            </a:pPr>
            <a:r>
              <a:rPr lang="en-US" dirty="0"/>
              <a:t>The guidance is not a final agency action and is not binding for industry, permitting authorities, or the public</a:t>
            </a:r>
          </a:p>
          <a:p>
            <a:pPr indent="-255905">
              <a:buFont typeface="Arial" panose="020B0604020202020204" pitchFamily="34" charset="0"/>
              <a:buChar char="•"/>
            </a:pPr>
            <a:r>
              <a:rPr lang="en-US" sz="2600" dirty="0">
                <a:cs typeface="Calibri"/>
              </a:rPr>
              <a:t>The Sierra Club petitioned the EPA on June 18, 2018 in the US Court of Appeals for the DC circuit the April 17, 2018 guidance.</a:t>
            </a:r>
          </a:p>
          <a:p>
            <a:pPr marL="923290" lvl="2" indent="-219075">
              <a:buFont typeface="Arial" panose="020B0604020202020204" pitchFamily="34" charset="0"/>
              <a:buChar char="•"/>
            </a:pPr>
            <a:r>
              <a:rPr lang="en-US" sz="2200" dirty="0">
                <a:cs typeface="Calibri"/>
              </a:rPr>
              <a:t>The Department of Justice has tentatively proposed a schedule for filing briefs for this fall.</a:t>
            </a:r>
          </a:p>
        </p:txBody>
      </p:sp>
      <p:sp>
        <p:nvSpPr>
          <p:cNvPr id="4" name="Title 3"/>
          <p:cNvSpPr>
            <a:spLocks noGrp="1"/>
          </p:cNvSpPr>
          <p:nvPr>
            <p:ph type="title"/>
          </p:nvPr>
        </p:nvSpPr>
        <p:spPr>
          <a:xfrm>
            <a:off x="609600" y="660400"/>
            <a:ext cx="10972800" cy="627487"/>
          </a:xfrm>
        </p:spPr>
        <p:txBody>
          <a:bodyPr/>
          <a:lstStyle/>
          <a:p>
            <a:r>
              <a:rPr lang="en-US" dirty="0"/>
              <a:t> PM</a:t>
            </a:r>
            <a:r>
              <a:rPr lang="en-US" baseline="-25000" dirty="0"/>
              <a:t>2.5</a:t>
            </a:r>
            <a:r>
              <a:rPr lang="en-US" dirty="0"/>
              <a:t> and Ozone SILs Guidance</a:t>
            </a:r>
          </a:p>
        </p:txBody>
      </p:sp>
    </p:spTree>
    <p:extLst>
      <p:ext uri="{BB962C8B-B14F-4D97-AF65-F5344CB8AC3E}">
        <p14:creationId xmlns:p14="http://schemas.microsoft.com/office/powerpoint/2010/main" val="12713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1CF334-2D5C-4859-84A6-CA7E6E43FAEB}" type="slidenum">
              <a:rPr lang="en-US" smtClean="0"/>
              <a:t>7</a:t>
            </a:fld>
            <a:endParaRPr lang="en-US" dirty="0"/>
          </a:p>
        </p:txBody>
      </p:sp>
      <p:sp>
        <p:nvSpPr>
          <p:cNvPr id="3" name="Content Placeholder 2"/>
          <p:cNvSpPr>
            <a:spLocks noGrp="1"/>
          </p:cNvSpPr>
          <p:nvPr>
            <p:ph idx="1"/>
          </p:nvPr>
        </p:nvSpPr>
        <p:spPr>
          <a:xfrm>
            <a:off x="609600" y="1569157"/>
            <a:ext cx="10972800" cy="5166494"/>
          </a:xfrm>
        </p:spPr>
        <p:txBody>
          <a:bodyPr>
            <a:normAutofit fontScale="92500" lnSpcReduction="10000"/>
          </a:bodyPr>
          <a:lstStyle/>
          <a:p>
            <a:pPr marL="347663" lvl="2" indent="-347663">
              <a:buClr>
                <a:schemeClr val="accent2">
                  <a:lumMod val="75000"/>
                </a:schemeClr>
              </a:buClr>
              <a:buFont typeface="Georgia"/>
              <a:buChar char="•"/>
              <a:defRPr/>
            </a:pPr>
            <a:r>
              <a:rPr lang="en-US" sz="2600" dirty="0"/>
              <a:t>2009 Rule for Project Aggregation</a:t>
            </a:r>
          </a:p>
          <a:p>
            <a:pPr marL="814007" lvl="4" indent="-347663">
              <a:buClr>
                <a:schemeClr val="accent2">
                  <a:lumMod val="75000"/>
                </a:schemeClr>
              </a:buClr>
              <a:buFont typeface="Georgia"/>
              <a:buChar char="•"/>
              <a:defRPr/>
            </a:pPr>
            <a:r>
              <a:rPr lang="en-US" sz="2400" dirty="0"/>
              <a:t>Established “substantially related” criterion for aggregating projects, and a 3-year rebuttable presumption against aggregating  </a:t>
            </a:r>
          </a:p>
          <a:p>
            <a:pPr marL="814007" lvl="4" indent="-347663">
              <a:buClr>
                <a:schemeClr val="accent2">
                  <a:lumMod val="75000"/>
                </a:schemeClr>
              </a:buClr>
              <a:buFont typeface="Georgia"/>
              <a:buChar char="•"/>
              <a:defRPr/>
            </a:pPr>
            <a:r>
              <a:rPr lang="en-US" sz="2400" dirty="0"/>
              <a:t>Did not amend the CFR text (definition of “project”), considered an interpretive rule</a:t>
            </a:r>
          </a:p>
          <a:p>
            <a:pPr marL="814007" lvl="4" indent="-347663">
              <a:buClr>
                <a:schemeClr val="accent2">
                  <a:lumMod val="75000"/>
                </a:schemeClr>
              </a:buClr>
              <a:buFont typeface="Georgia"/>
              <a:buChar char="•"/>
              <a:defRPr/>
            </a:pPr>
            <a:r>
              <a:rPr lang="en-US" sz="2400" dirty="0"/>
              <a:t>Calling it a “new interpretation” of the rule text, it only applies prospectively </a:t>
            </a:r>
          </a:p>
          <a:p>
            <a:pPr marL="466344" lvl="4" indent="0">
              <a:buClr>
                <a:schemeClr val="accent2">
                  <a:lumMod val="75000"/>
                </a:schemeClr>
              </a:buClr>
              <a:buNone/>
              <a:defRPr/>
            </a:pPr>
            <a:endParaRPr lang="en-US" sz="2400" dirty="0"/>
          </a:p>
          <a:p>
            <a:pPr marL="347663" lvl="2" indent="-347663">
              <a:buClr>
                <a:schemeClr val="accent2">
                  <a:lumMod val="75000"/>
                </a:schemeClr>
              </a:buClr>
              <a:buFont typeface="Georgia"/>
              <a:buChar char="•"/>
              <a:defRPr/>
            </a:pPr>
            <a:r>
              <a:rPr lang="en-US" sz="2600" dirty="0"/>
              <a:t>Reconsideration and Stay of the 2009 Rule</a:t>
            </a:r>
          </a:p>
          <a:p>
            <a:pPr marL="814007" lvl="4" indent="-347663">
              <a:buClr>
                <a:schemeClr val="accent2">
                  <a:lumMod val="75000"/>
                </a:schemeClr>
              </a:buClr>
              <a:buFont typeface="Georgia"/>
              <a:buChar char="•"/>
              <a:defRPr/>
            </a:pPr>
            <a:r>
              <a:rPr lang="en-US" sz="2400" dirty="0"/>
              <a:t>NRDC petitioned for reconsideration and sued EPA on the 2009 Rule  </a:t>
            </a:r>
          </a:p>
          <a:p>
            <a:pPr marL="814007" lvl="4" indent="-347663">
              <a:buClr>
                <a:schemeClr val="accent2">
                  <a:lumMod val="75000"/>
                </a:schemeClr>
              </a:buClr>
              <a:buFont typeface="Georgia"/>
              <a:buChar char="•"/>
              <a:defRPr/>
            </a:pPr>
            <a:r>
              <a:rPr lang="en-US" sz="2400" dirty="0"/>
              <a:t>EPA granted reconsideration and stayed the effectiveness of the 2009 Rule pending completion of the reconsideration or litigation</a:t>
            </a:r>
          </a:p>
          <a:p>
            <a:pPr marL="814007" lvl="4" indent="-347663">
              <a:buClr>
                <a:schemeClr val="accent2">
                  <a:lumMod val="75000"/>
                </a:schemeClr>
              </a:buClr>
              <a:buFont typeface="Georgia"/>
              <a:buChar char="•"/>
              <a:defRPr/>
            </a:pPr>
            <a:r>
              <a:rPr lang="en-US" sz="2400" dirty="0"/>
              <a:t>In 2010, EPA proposed reconsideration with a preference to revoke 2009 Rule</a:t>
            </a:r>
          </a:p>
          <a:p>
            <a:pPr marL="466344" lvl="4" indent="0">
              <a:buClr>
                <a:schemeClr val="accent2">
                  <a:lumMod val="75000"/>
                </a:schemeClr>
              </a:buClr>
              <a:buNone/>
              <a:defRPr/>
            </a:pPr>
            <a:endParaRPr lang="en-US" sz="2400" dirty="0"/>
          </a:p>
          <a:p>
            <a:pPr marL="347663" lvl="2" indent="-347663">
              <a:buClr>
                <a:schemeClr val="accent2">
                  <a:lumMod val="75000"/>
                </a:schemeClr>
              </a:buClr>
              <a:buFont typeface="Georgia"/>
              <a:buChar char="•"/>
              <a:defRPr/>
            </a:pPr>
            <a:r>
              <a:rPr lang="en-US" sz="2600" dirty="0"/>
              <a:t>Final Reconsideration Rule under OMB review </a:t>
            </a:r>
          </a:p>
          <a:p>
            <a:pPr marL="814007" lvl="4" indent="-347663">
              <a:buClr>
                <a:schemeClr val="accent2">
                  <a:lumMod val="75000"/>
                </a:schemeClr>
              </a:buClr>
              <a:buFont typeface="Georgia"/>
              <a:buChar char="•"/>
              <a:defRPr/>
            </a:pPr>
            <a:r>
              <a:rPr lang="en-US" sz="2400" dirty="0"/>
              <a:t>Current schedule: Fall 2018</a:t>
            </a:r>
          </a:p>
        </p:txBody>
      </p:sp>
      <p:sp>
        <p:nvSpPr>
          <p:cNvPr id="4" name="Title 3"/>
          <p:cNvSpPr>
            <a:spLocks noGrp="1"/>
          </p:cNvSpPr>
          <p:nvPr>
            <p:ph type="title"/>
          </p:nvPr>
        </p:nvSpPr>
        <p:spPr>
          <a:xfrm>
            <a:off x="609600" y="660401"/>
            <a:ext cx="10972800" cy="558800"/>
          </a:xfrm>
        </p:spPr>
        <p:txBody>
          <a:bodyPr>
            <a:noAutofit/>
          </a:bodyPr>
          <a:lstStyle/>
          <a:p>
            <a:r>
              <a:rPr lang="en-US" dirty="0"/>
              <a:t>Project Aggregation Reconsideration</a:t>
            </a:r>
          </a:p>
        </p:txBody>
      </p:sp>
    </p:spTree>
    <p:extLst>
      <p:ext uri="{BB962C8B-B14F-4D97-AF65-F5344CB8AC3E}">
        <p14:creationId xmlns:p14="http://schemas.microsoft.com/office/powerpoint/2010/main" val="2614713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1CF334-2D5C-4859-84A6-CA7E6E43FAEB}" type="slidenum">
              <a:rPr lang="en-US" smtClean="0"/>
              <a:t>8</a:t>
            </a:fld>
            <a:endParaRPr lang="en-US" dirty="0"/>
          </a:p>
        </p:txBody>
      </p:sp>
      <p:sp>
        <p:nvSpPr>
          <p:cNvPr id="3" name="Content Placeholder 2"/>
          <p:cNvSpPr>
            <a:spLocks noGrp="1"/>
          </p:cNvSpPr>
          <p:nvPr>
            <p:ph idx="1"/>
          </p:nvPr>
        </p:nvSpPr>
        <p:spPr>
          <a:xfrm>
            <a:off x="609600" y="1558344"/>
            <a:ext cx="10972800" cy="4867856"/>
          </a:xfrm>
        </p:spPr>
        <p:txBody>
          <a:bodyPr>
            <a:normAutofit lnSpcReduction="10000"/>
          </a:bodyPr>
          <a:lstStyle/>
          <a:p>
            <a:pPr marL="347663" lvl="2" indent="-347663">
              <a:buClr>
                <a:schemeClr val="accent2">
                  <a:lumMod val="75000"/>
                </a:schemeClr>
              </a:buClr>
              <a:buFont typeface="Georgia"/>
              <a:buChar char="•"/>
              <a:defRPr/>
            </a:pPr>
            <a:r>
              <a:rPr lang="en-US" sz="2400" b="1" dirty="0"/>
              <a:t>EPA defines “</a:t>
            </a:r>
            <a:r>
              <a:rPr lang="en-US" sz="2400" b="1" i="1" dirty="0"/>
              <a:t>ambient air</a:t>
            </a:r>
            <a:r>
              <a:rPr lang="en-US" sz="2400" b="1" dirty="0"/>
              <a:t>” as “that portion of the atmosphere, external to buildings, to which the general public has access” (40 CFR 50.1(e))</a:t>
            </a:r>
          </a:p>
          <a:p>
            <a:pPr marL="603695" lvl="3" indent="-347663">
              <a:buClr>
                <a:schemeClr val="accent2">
                  <a:lumMod val="75000"/>
                </a:schemeClr>
              </a:buClr>
              <a:buFont typeface="Georgia"/>
              <a:buChar char="•"/>
              <a:defRPr/>
            </a:pPr>
            <a:r>
              <a:rPr lang="en-US" sz="2200" dirty="0"/>
              <a:t>EPA’s longstanding policy for implementing ambient air for PSD purposes was stated in a 1980 Costle letter, “</a:t>
            </a:r>
            <a:r>
              <a:rPr lang="en-US" sz="2200" i="1" dirty="0"/>
              <a:t>the atmosphere over land that is owned or controlled by the source and to which public access is precluded by a fence or other physical barriers</a:t>
            </a:r>
            <a:r>
              <a:rPr lang="en-US" sz="2200" dirty="0"/>
              <a:t>”</a:t>
            </a:r>
          </a:p>
          <a:p>
            <a:pPr marL="603695" lvl="3" indent="-347663">
              <a:buClr>
                <a:schemeClr val="accent2">
                  <a:lumMod val="75000"/>
                </a:schemeClr>
              </a:buClr>
              <a:buFont typeface="Georgia"/>
              <a:buChar char="•"/>
              <a:defRPr/>
            </a:pPr>
            <a:r>
              <a:rPr lang="en-US" sz="2200" dirty="0"/>
              <a:t>Subsequent guidance provided over the years by EPA to recommend how to apply 1980 policy statement for specific situations</a:t>
            </a:r>
          </a:p>
          <a:p>
            <a:pPr marL="347663" lvl="2" indent="-347663">
              <a:buClr>
                <a:schemeClr val="accent2">
                  <a:lumMod val="75000"/>
                </a:schemeClr>
              </a:buClr>
              <a:buFont typeface="Georgia"/>
              <a:buChar char="•"/>
              <a:defRPr/>
            </a:pPr>
            <a:endParaRPr lang="en-US" sz="2200" dirty="0"/>
          </a:p>
          <a:p>
            <a:pPr marL="347663" lvl="2" indent="-347663">
              <a:buClr>
                <a:schemeClr val="accent2">
                  <a:lumMod val="75000"/>
                </a:schemeClr>
              </a:buClr>
              <a:buFont typeface="Georgia"/>
              <a:buChar char="•"/>
              <a:defRPr/>
            </a:pPr>
            <a:r>
              <a:rPr lang="en-US" sz="2400" dirty="0"/>
              <a:t>We are evaluating several key terms associated with the definition including: “general public”, “access” and “building” to determine where additional flexibility may be appropriate </a:t>
            </a:r>
          </a:p>
          <a:p>
            <a:pPr marL="0" lvl="2" indent="0">
              <a:buClr>
                <a:schemeClr val="accent2">
                  <a:lumMod val="75000"/>
                </a:schemeClr>
              </a:buClr>
              <a:buNone/>
              <a:defRPr/>
            </a:pPr>
            <a:endParaRPr lang="en-US" sz="2400" dirty="0"/>
          </a:p>
          <a:p>
            <a:pPr marL="347663" lvl="2" indent="-347663">
              <a:buClr>
                <a:schemeClr val="accent2">
                  <a:lumMod val="75000"/>
                </a:schemeClr>
              </a:buClr>
              <a:buFont typeface="Georgia"/>
              <a:buChar char="•"/>
              <a:defRPr/>
            </a:pPr>
            <a:r>
              <a:rPr lang="en-US" sz="2400" dirty="0"/>
              <a:t>EPA anticipates releasing draft guidance for comment on the internet in fall 2018</a:t>
            </a:r>
          </a:p>
        </p:txBody>
      </p:sp>
      <p:sp>
        <p:nvSpPr>
          <p:cNvPr id="4" name="Title 3"/>
          <p:cNvSpPr>
            <a:spLocks noGrp="1"/>
          </p:cNvSpPr>
          <p:nvPr>
            <p:ph type="title"/>
          </p:nvPr>
        </p:nvSpPr>
        <p:spPr>
          <a:xfrm>
            <a:off x="609600" y="660400"/>
            <a:ext cx="10972800" cy="769155"/>
          </a:xfrm>
        </p:spPr>
        <p:txBody>
          <a:bodyPr/>
          <a:lstStyle/>
          <a:p>
            <a:r>
              <a:rPr lang="en-US" dirty="0"/>
              <a:t> Ambient Air Guidance</a:t>
            </a:r>
          </a:p>
        </p:txBody>
      </p:sp>
    </p:spTree>
    <p:extLst>
      <p:ext uri="{BB962C8B-B14F-4D97-AF65-F5344CB8AC3E}">
        <p14:creationId xmlns:p14="http://schemas.microsoft.com/office/powerpoint/2010/main" val="3061220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1CF334-2D5C-4859-84A6-CA7E6E43FAEB}" type="slidenum">
              <a:rPr lang="en-US" smtClean="0"/>
              <a:t>9</a:t>
            </a:fld>
            <a:endParaRPr lang="en-US" dirty="0"/>
          </a:p>
        </p:txBody>
      </p:sp>
      <p:sp>
        <p:nvSpPr>
          <p:cNvPr id="3" name="Content Placeholder 2"/>
          <p:cNvSpPr>
            <a:spLocks noGrp="1"/>
          </p:cNvSpPr>
          <p:nvPr>
            <p:ph idx="1"/>
          </p:nvPr>
        </p:nvSpPr>
        <p:spPr>
          <a:xfrm>
            <a:off x="609600" y="1828800"/>
            <a:ext cx="10972800" cy="4597400"/>
          </a:xfrm>
        </p:spPr>
        <p:txBody>
          <a:bodyPr>
            <a:normAutofit/>
          </a:bodyPr>
          <a:lstStyle/>
          <a:p>
            <a:r>
              <a:rPr lang="en-US" dirty="0"/>
              <a:t>EPA published on March 30, 2018, the </a:t>
            </a:r>
            <a:r>
              <a:rPr lang="en-US" b="1" dirty="0"/>
              <a:t>Issuance of Guidance Memorandum, “PEA Under the New Source Review Preconstruction Permitting Program” </a:t>
            </a:r>
          </a:p>
          <a:p>
            <a:endParaRPr lang="en-US" dirty="0"/>
          </a:p>
          <a:p>
            <a:r>
              <a:rPr lang="en-US" dirty="0"/>
              <a:t>As discussed in the memo, this clarification will apply to all project categories (including existing units only, new units only, and new and existing units)</a:t>
            </a:r>
          </a:p>
          <a:p>
            <a:pPr lvl="1"/>
            <a:r>
              <a:rPr lang="en-US" dirty="0"/>
              <a:t>Memo can be found at </a:t>
            </a:r>
            <a:r>
              <a:rPr lang="en-US" dirty="0">
                <a:hlinkClick r:id="rId3"/>
              </a:rPr>
              <a:t>www.gpo.gov/fdsys/pkg/FR-2018-03-30/pdf/2018-06430.pdf</a:t>
            </a:r>
            <a:r>
              <a:rPr lang="en-US" dirty="0"/>
              <a:t> </a:t>
            </a:r>
          </a:p>
          <a:p>
            <a:pPr lvl="1"/>
            <a:endParaRPr lang="en-US" dirty="0"/>
          </a:p>
          <a:p>
            <a:r>
              <a:rPr lang="en-US" dirty="0"/>
              <a:t>A proposal will codify the considerations and interpretations reflected in the memorandum</a:t>
            </a:r>
          </a:p>
          <a:p>
            <a:pPr lvl="1"/>
            <a:r>
              <a:rPr lang="en-US" dirty="0"/>
              <a:t>Current schedule: Winter 2018</a:t>
            </a:r>
          </a:p>
          <a:p>
            <a:endParaRPr lang="en-US" dirty="0"/>
          </a:p>
        </p:txBody>
      </p:sp>
      <p:sp>
        <p:nvSpPr>
          <p:cNvPr id="4" name="Title 3"/>
          <p:cNvSpPr>
            <a:spLocks noGrp="1"/>
          </p:cNvSpPr>
          <p:nvPr>
            <p:ph type="title"/>
          </p:nvPr>
        </p:nvSpPr>
        <p:spPr>
          <a:xfrm>
            <a:off x="609600" y="660400"/>
            <a:ext cx="10972800" cy="756276"/>
          </a:xfrm>
        </p:spPr>
        <p:txBody>
          <a:bodyPr/>
          <a:lstStyle/>
          <a:p>
            <a:r>
              <a:rPr lang="en-US" dirty="0"/>
              <a:t>Project Emissions Accounting (PEA) Proposed Rule</a:t>
            </a:r>
          </a:p>
        </p:txBody>
      </p:sp>
    </p:spTree>
    <p:extLst>
      <p:ext uri="{BB962C8B-B14F-4D97-AF65-F5344CB8AC3E}">
        <p14:creationId xmlns:p14="http://schemas.microsoft.com/office/powerpoint/2010/main" val="3995360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781050" y="1562100"/>
            <a:ext cx="10801350" cy="4864100"/>
          </a:xfrm>
        </p:spPr>
        <p:txBody>
          <a:bodyPr>
            <a:normAutofit/>
          </a:bodyPr>
          <a:lstStyle/>
          <a:p>
            <a:r>
              <a:rPr lang="en-US" sz="2600" b="1" dirty="0"/>
              <a:t>On April 23, 2018, the EPA Administrator issued a policy statement on the treatment of forest biomass for energy production at stationary sources</a:t>
            </a:r>
          </a:p>
          <a:p>
            <a:pPr lvl="1"/>
            <a:r>
              <a:rPr lang="en-US" sz="2400" dirty="0"/>
              <a:t>Recognizes the benefits of using managed forest biomass for energy production at stationary sources</a:t>
            </a:r>
          </a:p>
          <a:p>
            <a:pPr lvl="1"/>
            <a:r>
              <a:rPr lang="en-US" sz="2400" dirty="0"/>
              <a:t>Signals the Agency’s intent to treat managed forest biomass biogenic CO</a:t>
            </a:r>
            <a:r>
              <a:rPr lang="en-US" sz="2400" baseline="-25000" dirty="0"/>
              <a:t>2</a:t>
            </a:r>
            <a:r>
              <a:rPr lang="en-US" sz="2400" dirty="0"/>
              <a:t> emissions from energy production at stationary sources as carbon neutral in future regulatory actions</a:t>
            </a:r>
          </a:p>
          <a:p>
            <a:pPr lvl="1"/>
            <a:r>
              <a:rPr lang="en-US" sz="2000" u="sng" dirty="0">
                <a:hlinkClick r:id="rId3"/>
              </a:rPr>
              <a:t>https://www.epa.gov/sites/production/files/20184/documents/biomass_policy_statement_2018_04_23.pdf</a:t>
            </a:r>
            <a:r>
              <a:rPr lang="en-US" sz="2000" u="sng" dirty="0"/>
              <a:t> </a:t>
            </a:r>
          </a:p>
          <a:p>
            <a:pPr marL="109728" indent="0">
              <a:buNone/>
            </a:pPr>
            <a:endParaRPr lang="en-US" sz="2000" dirty="0"/>
          </a:p>
          <a:p>
            <a:r>
              <a:rPr lang="en-US" dirty="0"/>
              <a:t>EPA considering regulatory approaches related to the treatment of biogenic CO</a:t>
            </a:r>
            <a:r>
              <a:rPr lang="en-US" baseline="-25000" dirty="0"/>
              <a:t>2</a:t>
            </a:r>
            <a:r>
              <a:rPr lang="en-US" dirty="0"/>
              <a:t> emissions from stationary sources</a:t>
            </a:r>
          </a:p>
        </p:txBody>
      </p:sp>
      <p:sp>
        <p:nvSpPr>
          <p:cNvPr id="4" name="Title 3"/>
          <p:cNvSpPr>
            <a:spLocks noGrp="1"/>
          </p:cNvSpPr>
          <p:nvPr>
            <p:ph type="title"/>
          </p:nvPr>
        </p:nvSpPr>
        <p:spPr>
          <a:xfrm>
            <a:off x="609600" y="660400"/>
            <a:ext cx="10972800" cy="751541"/>
          </a:xfrm>
        </p:spPr>
        <p:txBody>
          <a:bodyPr/>
          <a:lstStyle/>
          <a:p>
            <a:r>
              <a:rPr lang="en-US" dirty="0"/>
              <a:t>Treatment of Biogenic CO</a:t>
            </a:r>
            <a:r>
              <a:rPr lang="en-US" baseline="-25000" dirty="0"/>
              <a:t>2</a:t>
            </a:r>
            <a:r>
              <a:rPr lang="en-US" dirty="0"/>
              <a:t> Emissions in Permitting</a:t>
            </a:r>
          </a:p>
        </p:txBody>
      </p:sp>
    </p:spTree>
    <p:extLst>
      <p:ext uri="{BB962C8B-B14F-4D97-AF65-F5344CB8AC3E}">
        <p14:creationId xmlns:p14="http://schemas.microsoft.com/office/powerpoint/2010/main" val="3675034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Title V Permitting</a:t>
            </a:r>
          </a:p>
        </p:txBody>
      </p:sp>
      <p:sp>
        <p:nvSpPr>
          <p:cNvPr id="5" name="Content Placeholder 4"/>
          <p:cNvSpPr>
            <a:spLocks noGrp="1"/>
          </p:cNvSpPr>
          <p:nvPr>
            <p:ph idx="1"/>
          </p:nvPr>
        </p:nvSpPr>
        <p:spPr>
          <a:xfrm>
            <a:off x="609600" y="1891748"/>
            <a:ext cx="10972800" cy="4406632"/>
          </a:xfrm>
        </p:spPr>
        <p:txBody>
          <a:bodyPr/>
          <a:lstStyle/>
          <a:p>
            <a:r>
              <a:rPr lang="en-US" dirty="0"/>
              <a:t>Rulemakings in progress</a:t>
            </a:r>
          </a:p>
          <a:p>
            <a:pPr lvl="1"/>
            <a:r>
              <a:rPr lang="en-US" b="1" dirty="0"/>
              <a:t>Proposed Title V Petitions Process Rulemaking </a:t>
            </a:r>
            <a:r>
              <a:rPr lang="en-US" dirty="0"/>
              <a:t>on August 15, 2016 (81 FR 57822)</a:t>
            </a:r>
          </a:p>
          <a:p>
            <a:pPr marL="411480" lvl="1" indent="0">
              <a:buNone/>
            </a:pPr>
            <a:endParaRPr lang="en-US" dirty="0"/>
          </a:p>
          <a:p>
            <a:r>
              <a:rPr lang="en-US" dirty="0"/>
              <a:t>Process Improvements</a:t>
            </a:r>
          </a:p>
          <a:p>
            <a:pPr lvl="1"/>
            <a:r>
              <a:rPr lang="en-US" dirty="0"/>
              <a:t>Increased use of electronic systems</a:t>
            </a:r>
          </a:p>
          <a:p>
            <a:pPr lvl="2"/>
            <a:r>
              <a:rPr lang="en-US" sz="2200" dirty="0"/>
              <a:t>Central Data Exchange (CDX) for receipt of petitions</a:t>
            </a:r>
          </a:p>
          <a:p>
            <a:pPr lvl="2"/>
            <a:r>
              <a:rPr lang="en-US" sz="2200" dirty="0"/>
              <a:t>Beta test of permit submission system in Region 9</a:t>
            </a:r>
          </a:p>
          <a:p>
            <a:pPr marL="704088" lvl="2" indent="0">
              <a:buNone/>
            </a:pPr>
            <a:endParaRPr lang="en-US" sz="2200" dirty="0"/>
          </a:p>
          <a:p>
            <a:r>
              <a:rPr lang="en-US" dirty="0"/>
              <a:t>Lean Kaizen Event held on March 26, 2018</a:t>
            </a:r>
          </a:p>
          <a:p>
            <a:pPr lvl="1"/>
            <a:r>
              <a:rPr lang="en-US" dirty="0"/>
              <a:t>See subsequent slide for more information</a:t>
            </a:r>
          </a:p>
          <a:p>
            <a:pPr marL="914400" lvl="2" indent="0">
              <a:buNone/>
            </a:pPr>
            <a:endParaRPr lang="en-US" dirty="0"/>
          </a:p>
          <a:p>
            <a:pPr lvl="2"/>
            <a:endParaRPr lang="en-US" dirty="0"/>
          </a:p>
          <a:p>
            <a:pPr lvl="1"/>
            <a:endParaRPr lang="en-US" dirty="0"/>
          </a:p>
        </p:txBody>
      </p:sp>
    </p:spTree>
    <p:extLst>
      <p:ext uri="{BB962C8B-B14F-4D97-AF65-F5344CB8AC3E}">
        <p14:creationId xmlns:p14="http://schemas.microsoft.com/office/powerpoint/2010/main" val="199602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Title V Petitions</a:t>
            </a:r>
          </a:p>
        </p:txBody>
      </p:sp>
      <p:sp>
        <p:nvSpPr>
          <p:cNvPr id="5" name="Content Placeholder 4"/>
          <p:cNvSpPr>
            <a:spLocks noGrp="1"/>
          </p:cNvSpPr>
          <p:nvPr>
            <p:ph idx="1"/>
          </p:nvPr>
        </p:nvSpPr>
        <p:spPr>
          <a:xfrm>
            <a:off x="865632" y="1727200"/>
            <a:ext cx="10716768" cy="4406632"/>
          </a:xfrm>
        </p:spPr>
        <p:txBody>
          <a:bodyPr>
            <a:normAutofit/>
          </a:bodyPr>
          <a:lstStyle/>
          <a:p>
            <a:r>
              <a:rPr lang="en-US" dirty="0"/>
              <a:t>Title V Petitions continue to be a substantial work load</a:t>
            </a:r>
          </a:p>
          <a:p>
            <a:r>
              <a:rPr lang="en-US" dirty="0"/>
              <a:t>Petitions Received FY2018  – 9</a:t>
            </a:r>
          </a:p>
          <a:p>
            <a:r>
              <a:rPr lang="en-US" dirty="0"/>
              <a:t>Petitions Resolved FY2018  – 34</a:t>
            </a:r>
          </a:p>
          <a:p>
            <a:pPr lvl="2"/>
            <a:r>
              <a:rPr lang="en-US" sz="2200" dirty="0"/>
              <a:t>20 Orders</a:t>
            </a:r>
          </a:p>
          <a:p>
            <a:pPr lvl="2"/>
            <a:r>
              <a:rPr lang="en-US" sz="2200" dirty="0"/>
              <a:t>14 Resolved by other means (petitioners agreed to withdraw, previous responses identified)</a:t>
            </a:r>
          </a:p>
          <a:p>
            <a:r>
              <a:rPr lang="en-US" dirty="0" err="1"/>
              <a:t>Pacificorp</a:t>
            </a:r>
            <a:r>
              <a:rPr lang="en-US" dirty="0"/>
              <a:t> Hunter – EPA will not look back at decisions made in NSR permitting process in the context of title V</a:t>
            </a:r>
          </a:p>
          <a:p>
            <a:pPr lvl="2"/>
            <a:r>
              <a:rPr lang="en-US" sz="2200" dirty="0"/>
              <a:t>Provided that there was an opportunity for public comment and judicial review</a:t>
            </a:r>
          </a:p>
          <a:p>
            <a:pPr lvl="2"/>
            <a:r>
              <a:rPr lang="en-US" sz="2200" dirty="0"/>
              <a:t>Decision being challenged in 10</a:t>
            </a:r>
            <a:r>
              <a:rPr lang="en-US" sz="2200" baseline="30000" dirty="0"/>
              <a:t>th</a:t>
            </a:r>
            <a:r>
              <a:rPr lang="en-US" sz="2200" dirty="0"/>
              <a:t> Circuit (Utah) and D.C. Circuit</a:t>
            </a:r>
          </a:p>
          <a:p>
            <a:pPr marL="914400" lvl="2" indent="0">
              <a:buNone/>
            </a:pPr>
            <a:endParaRPr lang="en-US" dirty="0"/>
          </a:p>
          <a:p>
            <a:pPr lvl="2"/>
            <a:endParaRPr lang="en-US" dirty="0"/>
          </a:p>
          <a:p>
            <a:pPr lvl="1"/>
            <a:endParaRPr lang="en-US" dirty="0"/>
          </a:p>
        </p:txBody>
      </p:sp>
    </p:spTree>
    <p:extLst>
      <p:ext uri="{BB962C8B-B14F-4D97-AF65-F5344CB8AC3E}">
        <p14:creationId xmlns:p14="http://schemas.microsoft.com/office/powerpoint/2010/main" val="78801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609600" y="1696165"/>
            <a:ext cx="10170017" cy="4743271"/>
          </a:xfrm>
        </p:spPr>
        <p:txBody>
          <a:bodyPr/>
          <a:lstStyle/>
          <a:p>
            <a:r>
              <a:rPr lang="en-US" dirty="0">
                <a:solidFill>
                  <a:schemeClr val="tx1"/>
                </a:solidFill>
              </a:rPr>
              <a:t>As part of the Agency streamlining efforts, we are taking a look at the permitting process and timelines for EPA-issued permits under both Title V and NSR</a:t>
            </a:r>
          </a:p>
          <a:p>
            <a:r>
              <a:rPr lang="en-US" dirty="0">
                <a:solidFill>
                  <a:schemeClr val="tx1"/>
                </a:solidFill>
              </a:rPr>
              <a:t>We are applying Lean/Kaizen concepts to the permitting process with the goal of identifying actions we could take to expedite the process and make permitting more efficient</a:t>
            </a:r>
          </a:p>
          <a:p>
            <a:pPr marL="914400" lvl="1" indent="-284163"/>
            <a:r>
              <a:rPr lang="en-US" dirty="0">
                <a:solidFill>
                  <a:schemeClr val="tx1"/>
                </a:solidFill>
              </a:rPr>
              <a:t>These events are focused on EPA-issued permits</a:t>
            </a:r>
          </a:p>
          <a:p>
            <a:r>
              <a:rPr lang="en-US" dirty="0">
                <a:solidFill>
                  <a:schemeClr val="tx1"/>
                </a:solidFill>
              </a:rPr>
              <a:t>Lean/Kaizen Teams are currently piloting standard visual management systems to track performance against the Agency’s goal of issuing permits within 6 months of an application</a:t>
            </a:r>
          </a:p>
          <a:p>
            <a:pPr marL="914400" lvl="1" indent="-284163"/>
            <a:r>
              <a:rPr lang="en-US" dirty="0">
                <a:solidFill>
                  <a:schemeClr val="tx1"/>
                </a:solidFill>
              </a:rPr>
              <a:t>Also developing common resources such as templates and training, and staff/resource sharing to accomplish goal</a:t>
            </a:r>
          </a:p>
        </p:txBody>
      </p:sp>
      <p:sp>
        <p:nvSpPr>
          <p:cNvPr id="4" name="Title 3"/>
          <p:cNvSpPr>
            <a:spLocks noGrp="1"/>
          </p:cNvSpPr>
          <p:nvPr>
            <p:ph type="title"/>
          </p:nvPr>
        </p:nvSpPr>
        <p:spPr>
          <a:xfrm>
            <a:off x="609600" y="660400"/>
            <a:ext cx="10972800" cy="910823"/>
          </a:xfrm>
        </p:spPr>
        <p:txBody>
          <a:bodyPr/>
          <a:lstStyle/>
          <a:p>
            <a:r>
              <a:rPr lang="en-US" dirty="0"/>
              <a:t>NSR and Title V Lean/Kaizen Efforts and Next Steps</a:t>
            </a:r>
          </a:p>
        </p:txBody>
      </p:sp>
    </p:spTree>
    <p:extLst>
      <p:ext uri="{BB962C8B-B14F-4D97-AF65-F5344CB8AC3E}">
        <p14:creationId xmlns:p14="http://schemas.microsoft.com/office/powerpoint/2010/main" val="3919040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2684D292-8A0B-4DEF-9B03-C8329E8C5CF4}"/>
              </a:ext>
            </a:extLst>
          </p:cNvPr>
          <p:cNvSpPr>
            <a:spLocks noGrp="1"/>
          </p:cNvSpPr>
          <p:nvPr>
            <p:ph type="sldNum" sz="quarter" idx="12"/>
          </p:nvPr>
        </p:nvSpPr>
        <p:spPr/>
        <p:txBody>
          <a:bodyPr/>
          <a:lstStyle/>
          <a:p>
            <a:fld id="{401CF334-2D5C-4859-84A6-CA7E6E43FAEB}" type="slidenum">
              <a:rPr lang="en-US" smtClean="0"/>
              <a:t>14</a:t>
            </a:fld>
            <a:endParaRPr lang="en-US" dirty="0"/>
          </a:p>
        </p:txBody>
      </p:sp>
      <p:sp>
        <p:nvSpPr>
          <p:cNvPr id="3" name="Content Placeholder 2">
            <a:extLst>
              <a:ext uri="{FF2B5EF4-FFF2-40B4-BE49-F238E27FC236}">
                <a16:creationId xmlns:a16="http://schemas.microsoft.com/office/drawing/2014/main" xmlns="" id="{026405E7-03EC-46D5-BA79-82939E76408E}"/>
              </a:ext>
            </a:extLst>
          </p:cNvPr>
          <p:cNvSpPr>
            <a:spLocks noGrp="1"/>
          </p:cNvSpPr>
          <p:nvPr>
            <p:ph idx="1"/>
          </p:nvPr>
        </p:nvSpPr>
        <p:spPr/>
        <p:txBody>
          <a:bodyPr/>
          <a:lstStyle/>
          <a:p>
            <a:pPr marL="109728" indent="0">
              <a:buNone/>
            </a:pPr>
            <a:r>
              <a:rPr lang="en-US" sz="1800" dirty="0"/>
              <a:t>Contact Information</a:t>
            </a:r>
          </a:p>
          <a:p>
            <a:pPr marL="109728" indent="0">
              <a:buNone/>
            </a:pPr>
            <a:r>
              <a:rPr lang="en-US" sz="3200" dirty="0"/>
              <a:t>Patrick Bird </a:t>
            </a:r>
          </a:p>
          <a:p>
            <a:pPr marL="109728" indent="0">
              <a:buNone/>
            </a:pPr>
            <a:r>
              <a:rPr lang="en-US" sz="2500" dirty="0"/>
              <a:t>Air Permits, Toxics, and Indoor Programs Unit</a:t>
            </a:r>
          </a:p>
          <a:p>
            <a:pPr marL="109728" indent="0">
              <a:buNone/>
            </a:pPr>
            <a:r>
              <a:rPr lang="en-US" sz="2500" dirty="0"/>
              <a:t>US EPA Region 1</a:t>
            </a:r>
          </a:p>
          <a:p>
            <a:pPr marL="109728" indent="0">
              <a:buNone/>
            </a:pPr>
            <a:r>
              <a:rPr lang="en-US" sz="2500" dirty="0"/>
              <a:t>5 Post Office Square OEP 05-2</a:t>
            </a:r>
          </a:p>
          <a:p>
            <a:pPr marL="109728" indent="0">
              <a:buNone/>
            </a:pPr>
            <a:r>
              <a:rPr lang="en-US" sz="2500" dirty="0"/>
              <a:t>Boston, Massachusetts</a:t>
            </a:r>
          </a:p>
          <a:p>
            <a:pPr marL="109728" indent="0">
              <a:buNone/>
            </a:pPr>
            <a:endParaRPr lang="en-US" sz="2500" dirty="0"/>
          </a:p>
        </p:txBody>
      </p:sp>
      <p:sp>
        <p:nvSpPr>
          <p:cNvPr id="4" name="Title 3">
            <a:extLst>
              <a:ext uri="{FF2B5EF4-FFF2-40B4-BE49-F238E27FC236}">
                <a16:creationId xmlns:a16="http://schemas.microsoft.com/office/drawing/2014/main" xmlns="" id="{2AEA7FE5-A8D1-4197-808C-B1183C7D0FE2}"/>
              </a:ext>
            </a:extLst>
          </p:cNvPr>
          <p:cNvSpPr>
            <a:spLocks noGrp="1"/>
          </p:cNvSpPr>
          <p:nvPr>
            <p:ph type="title"/>
          </p:nvPr>
        </p:nvSpPr>
        <p:spPr/>
        <p:txBody>
          <a:bodyPr/>
          <a:lstStyle/>
          <a:p>
            <a:r>
              <a:rPr lang="en-US" dirty="0"/>
              <a:t>Questions or Comments?</a:t>
            </a:r>
          </a:p>
        </p:txBody>
      </p:sp>
    </p:spTree>
    <p:extLst>
      <p:ext uri="{BB962C8B-B14F-4D97-AF65-F5344CB8AC3E}">
        <p14:creationId xmlns:p14="http://schemas.microsoft.com/office/powerpoint/2010/main" val="3173624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es strategy  proposal presentatio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Sales strategy  proposal presentation" id="{046EAC39-0F7A-434B-A008-25AEA0734A86}" vid="{35BA20B6-3833-4B27-995B-0B2F0A323CD3}"/>
    </a:ext>
  </a:extLst>
</a:theme>
</file>

<file path=ppt/theme/theme2.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ights xmlns="4ffa91fb-a0ff-4ac5-b2db-65c790d184a4" xsi:nil="true"/>
    <e3f09c3df709400db2417a7161762d62 xmlns="22d004a6-2f8d-4a75-9f1d-859e2ae55add">
      <Terms xmlns="http://schemas.microsoft.com/office/infopath/2007/PartnerControls"/>
    </e3f09c3df709400db2417a7161762d62>
    <Document_x0020_Creation_x0020_Date xmlns="4ffa91fb-a0ff-4ac5-b2db-65c790d184a4">2017-09-06T20:22:04+00:00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6A58C9950B09E4AAECBBD0BBCF3FF98" ma:contentTypeVersion="6" ma:contentTypeDescription="Create a new document." ma:contentTypeScope="" ma:versionID="1eb81ad25c2686b9f6fa8d2718041c60">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22d004a6-2f8d-4a75-9f1d-859e2ae55add" targetNamespace="http://schemas.microsoft.com/office/2006/metadata/properties" ma:root="true" ma:fieldsID="04880918cf51f44054653801d10515e2" ns1:_="" ns2:_="" ns3:_="" ns4:_="" ns5:_="">
    <xsd:import namespace="http://schemas.microsoft.com/sharepoint/v3"/>
    <xsd:import namespace="4ffa91fb-a0ff-4ac5-b2db-65c790d184a4"/>
    <xsd:import namespace="http://schemas.microsoft.com/sharepoint.v3"/>
    <xsd:import namespace="http://schemas.microsoft.com/sharepoint/v3/fields"/>
    <xsd:import namespace="22d004a6-2f8d-4a75-9f1d-859e2ae55add"/>
    <xsd:element name="properties">
      <xsd:complexType>
        <xsd:sequence>
          <xsd:element name="documentManagement">
            <xsd:complexType>
              <xsd:all>
                <xsd:element ref="ns2:Document_x0020_Creation_x0020_Date" minOccurs="0"/>
                <xsd:element ref="ns2:Creator" minOccurs="0"/>
                <xsd:element ref="ns2:EPA_x0020_Office" minOccurs="0"/>
                <xsd:element ref="ns2:Record" minOccurs="0"/>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5:e3f09c3df709400db2417a7161762d62" minOccurs="0"/>
                <xsd:element ref="ns5:SharedWithUsers" minOccurs="0"/>
                <xsd:element ref="ns5: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description="" ma:hidden="true" ma:list="{54f485cd-92c0-4abe-a378-745fe4335b12}" ma:internalName="TaxCatchAllLabel" ma:readOnly="true" ma:showField="CatchAllDataLabel" ma:web="22d004a6-2f8d-4a75-9f1d-859e2ae55add">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description="" ma:hidden="true" ma:list="{54f485cd-92c0-4abe-a378-745fe4335b12}" ma:internalName="TaxCatchAll" ma:showField="CatchAllData" ma:web="22d004a6-2f8d-4a75-9f1d-859e2ae55ad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d004a6-2f8d-4a75-9f1d-859e2ae55add" elementFormDefault="qualified">
    <xsd:import namespace="http://schemas.microsoft.com/office/2006/documentManagement/types"/>
    <xsd:import namespace="http://schemas.microsoft.com/office/infopath/2007/PartnerControls"/>
    <xsd:element name="e3f09c3df709400db2417a7161762d62" ma:index="28" nillable="true" ma:taxonomy="true" ma:internalName="e3f09c3df709400db2417a7161762d62" ma:taxonomyFieldName="EPA_x0020_Subject" ma:displayName="EPA Subject" ma:readOnly="false" ma:default="" ma:fieldId="{e3f09c3d-f709-400d-b241-7a7161762d62}" ma:taxonomyMulti="true" ma:sspId="29f62856-1543-49d4-a736-4569d363f533" ma:termSetId="7a3d4ae0-7e62-45a2-a406-c6a8a6a8eee3" ma:anchorId="00000000-0000-0000-0000-000000000000" ma:open="false" ma:isKeyword="false">
      <xsd:complexType>
        <xsd:sequence>
          <xsd:element ref="pc:Terms" minOccurs="0" maxOccurs="1"/>
        </xsd:sequence>
      </xsd:complexType>
    </xsd:element>
    <xsd:element name="SharedWithUsers" ma:index="29"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0"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75D894-DC86-4901-B5DE-D89C2CFABF2C}">
  <ds:schemaRefs>
    <ds:schemaRef ds:uri="http://schemas.microsoft.com/sharepoint.v3"/>
    <ds:schemaRef ds:uri="http://purl.org/dc/elements/1.1/"/>
    <ds:schemaRef ds:uri="http://schemas.microsoft.com/office/2006/metadata/properties"/>
    <ds:schemaRef ds:uri="http://schemas.openxmlformats.org/package/2006/metadata/core-properties"/>
    <ds:schemaRef ds:uri="http://schemas.microsoft.com/office/2006/documentManagement/types"/>
    <ds:schemaRef ds:uri="http://purl.org/dc/dcmitype/"/>
    <ds:schemaRef ds:uri="http://www.w3.org/XML/1998/namespace"/>
    <ds:schemaRef ds:uri="http://purl.org/dc/terms/"/>
    <ds:schemaRef ds:uri="http://schemas.microsoft.com/office/infopath/2007/PartnerControls"/>
    <ds:schemaRef ds:uri="22d004a6-2f8d-4a75-9f1d-859e2ae55add"/>
    <ds:schemaRef ds:uri="http://schemas.microsoft.com/sharepoint/v3/fields"/>
    <ds:schemaRef ds:uri="4ffa91fb-a0ff-4ac5-b2db-65c790d184a4"/>
    <ds:schemaRef ds:uri="http://schemas.microsoft.com/sharepoint/v3"/>
  </ds:schemaRefs>
</ds:datastoreItem>
</file>

<file path=customXml/itemProps2.xml><?xml version="1.0" encoding="utf-8"?>
<ds:datastoreItem xmlns:ds="http://schemas.openxmlformats.org/officeDocument/2006/customXml" ds:itemID="{1B691139-3A1D-4360-B522-E7EC17061D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22d004a6-2f8d-4a75-9f1d-859e2ae55a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BB5135C-8925-4C81-BC87-92195EDED8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1519</Words>
  <Application>Microsoft Office PowerPoint</Application>
  <PresentationFormat>Widescreen</PresentationFormat>
  <Paragraphs>151</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Georgia</vt:lpstr>
      <vt:lpstr>Wingdings</vt:lpstr>
      <vt:lpstr>Wingdings 2</vt:lpstr>
      <vt:lpstr>Sales strategy  proposal presentation</vt:lpstr>
      <vt:lpstr>EPA’s New Source Review and Title V Permitting Updates</vt:lpstr>
      <vt:lpstr>NSR Improvements and Other Recent Actions</vt:lpstr>
      <vt:lpstr>NSR Updates: Actual-to-Projected-Actual Applicability Test  Guidance Memorandum</vt:lpstr>
      <vt:lpstr> Project Emissions Accounting (Project Netting) Guidance Memorandum</vt:lpstr>
      <vt:lpstr>Source Aggregation</vt:lpstr>
      <vt:lpstr> PM2.5 and Ozone SILs Guidance</vt:lpstr>
      <vt:lpstr>Project Aggregation Reconsideration</vt:lpstr>
      <vt:lpstr> Ambient Air Guidance</vt:lpstr>
      <vt:lpstr>Project Emissions Accounting (PEA) Proposed Rule</vt:lpstr>
      <vt:lpstr>Treatment of Biogenic CO2 Emissions in Permitting</vt:lpstr>
      <vt:lpstr>Title V Permitting</vt:lpstr>
      <vt:lpstr>Title V Petitions</vt:lpstr>
      <vt:lpstr>NSR and Title V Lean/Kaizen Efforts and Next Steps</vt:lpstr>
      <vt:lpstr>Questions or Comments?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NAAQS AND OTHER  IMPLEMENTATION UPDATES</dc:title>
  <dc:creator/>
  <cp:keywords/>
  <cp:lastModifiedBy/>
  <cp:revision>5</cp:revision>
  <dcterms:created xsi:type="dcterms:W3CDTF">2016-03-29T14:21:23Z</dcterms:created>
  <dcterms:modified xsi:type="dcterms:W3CDTF">2018-10-09T18:31:05Z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TC034605579991</vt:lpwstr>
  </property>
  <property fmtid="{D5CDD505-2E9C-101B-9397-08002B2CF9AE}" pid="3" name="ContentTypeId">
    <vt:lpwstr>0x01010086A58C9950B09E4AAECBBD0BBCF3FF98</vt:lpwstr>
  </property>
  <property fmtid="{D5CDD505-2E9C-101B-9397-08002B2CF9AE}" pid="4" name="TaxKeyword">
    <vt:lpwstr/>
  </property>
  <property fmtid="{D5CDD505-2E9C-101B-9397-08002B2CF9AE}" pid="5" name="EPA Subject">
    <vt:lpwstr/>
  </property>
  <property fmtid="{D5CDD505-2E9C-101B-9397-08002B2CF9AE}" pid="6" name="Document Type">
    <vt:lpwstr/>
  </property>
</Properties>
</file>